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363" r:id="rId2"/>
    <p:sldId id="373" r:id="rId3"/>
    <p:sldId id="369" r:id="rId4"/>
    <p:sldId id="364" r:id="rId5"/>
    <p:sldId id="359" r:id="rId6"/>
    <p:sldId id="360" r:id="rId7"/>
    <p:sldId id="365" r:id="rId8"/>
    <p:sldId id="370" r:id="rId9"/>
    <p:sldId id="371" r:id="rId10"/>
    <p:sldId id="367" r:id="rId11"/>
    <p:sldId id="368" r:id="rId12"/>
    <p:sldId id="347" r:id="rId13"/>
    <p:sldId id="349" r:id="rId14"/>
    <p:sldId id="350" r:id="rId15"/>
    <p:sldId id="339" r:id="rId16"/>
    <p:sldId id="351" r:id="rId17"/>
    <p:sldId id="337" r:id="rId18"/>
    <p:sldId id="336" r:id="rId19"/>
    <p:sldId id="372" r:id="rId20"/>
    <p:sldId id="352" r:id="rId21"/>
    <p:sldId id="338" r:id="rId22"/>
    <p:sldId id="353" r:id="rId23"/>
    <p:sldId id="354" r:id="rId24"/>
    <p:sldId id="341" r:id="rId25"/>
    <p:sldId id="332" r:id="rId26"/>
    <p:sldId id="323" r:id="rId27"/>
    <p:sldId id="355" r:id="rId28"/>
    <p:sldId id="356" r:id="rId29"/>
    <p:sldId id="342" r:id="rId30"/>
    <p:sldId id="344" r:id="rId31"/>
    <p:sldId id="345" r:id="rId32"/>
    <p:sldId id="357" r:id="rId33"/>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368"/>
    <a:srgbClr val="3A765E"/>
    <a:srgbClr val="A45920"/>
    <a:srgbClr val="FFDD71"/>
    <a:srgbClr val="1C5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08" autoAdjust="0"/>
  </p:normalViewPr>
  <p:slideViewPr>
    <p:cSldViewPr snapToGrid="0" snapToObjects="1">
      <p:cViewPr varScale="1">
        <p:scale>
          <a:sx n="65" d="100"/>
          <a:sy n="65" d="100"/>
        </p:scale>
        <p:origin x="111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defRPr>
            </a:lvl1pPr>
          </a:lstStyle>
          <a:p>
            <a:pPr>
              <a:defRPr/>
            </a:pPr>
            <a:fld id="{1530B377-9EB3-4BC4-A28B-37B9FA02436D}" type="datetimeFigureOut">
              <a:rPr lang="en-US"/>
              <a:pPr>
                <a:defRPr/>
              </a:pPr>
              <a:t>10/17/2017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EC6B66C-F6B2-40E2-A315-0547FAB574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A673ABBD-986A-4DE9-895B-A3AF3C3CCE44}" type="datetimeFigureOut">
              <a:rPr lang="en-US"/>
              <a:pPr>
                <a:defRPr/>
              </a:pPr>
              <a:t>10/17/2017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1CD79A2-9619-4C8F-99E0-42CF110D02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Note that individual income is the income a person makes the previous 12 months to when they are surveyed.  It does not show income strictly before or after the move.</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71B480-F0A1-419E-80EC-15F407C3BDA5}" type="slidenum">
              <a:rPr lang="en-US" altLang="en-US"/>
              <a:pPr>
                <a:spcBef>
                  <a:spcPct val="0"/>
                </a:spcBef>
              </a:pPr>
              <a:t>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A4499BC-DB57-4ED8-9E81-F541BAE37C93}" type="datetimeFigureOut">
              <a:rPr lang="en-US"/>
              <a:pPr>
                <a:defRPr/>
              </a:pPr>
              <a:t>10/17/2017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3B5EEB-4882-467B-8A5E-5D79C59DD120}" type="slidenum">
              <a:rPr lang="en-US" altLang="en-US"/>
              <a:pPr>
                <a:defRPr/>
              </a:pPr>
              <a:t>‹#›</a:t>
            </a:fld>
            <a:endParaRPr lang="en-US" altLang="en-US"/>
          </a:p>
        </p:txBody>
      </p:sp>
    </p:spTree>
    <p:extLst>
      <p:ext uri="{BB962C8B-B14F-4D97-AF65-F5344CB8AC3E}">
        <p14:creationId xmlns:p14="http://schemas.microsoft.com/office/powerpoint/2010/main" val="308501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CEA3DC-C222-431C-973A-73519C536F03}" type="datetimeFigureOut">
              <a:rPr lang="en-US"/>
              <a:pPr>
                <a:defRPr/>
              </a:pPr>
              <a:t>10/17/2017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801010-876A-4CFF-A5A4-8F824E0BBE5B}" type="slidenum">
              <a:rPr lang="en-US" altLang="en-US"/>
              <a:pPr>
                <a:defRPr/>
              </a:pPr>
              <a:t>‹#›</a:t>
            </a:fld>
            <a:endParaRPr lang="en-US" altLang="en-US"/>
          </a:p>
        </p:txBody>
      </p:sp>
    </p:spTree>
    <p:extLst>
      <p:ext uri="{BB962C8B-B14F-4D97-AF65-F5344CB8AC3E}">
        <p14:creationId xmlns:p14="http://schemas.microsoft.com/office/powerpoint/2010/main" val="186632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B37301-9C69-4ED1-B57F-DE08D30A56E1}" type="datetimeFigureOut">
              <a:rPr lang="en-US"/>
              <a:pPr>
                <a:defRPr/>
              </a:pPr>
              <a:t>10/17/2017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0E95E4-97F0-4DED-A31D-D1EA436240DD}" type="slidenum">
              <a:rPr lang="en-US" altLang="en-US"/>
              <a:pPr>
                <a:defRPr/>
              </a:pPr>
              <a:t>‹#›</a:t>
            </a:fld>
            <a:endParaRPr lang="en-US" altLang="en-US"/>
          </a:p>
        </p:txBody>
      </p:sp>
    </p:spTree>
    <p:extLst>
      <p:ext uri="{BB962C8B-B14F-4D97-AF65-F5344CB8AC3E}">
        <p14:creationId xmlns:p14="http://schemas.microsoft.com/office/powerpoint/2010/main" val="370609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37F932-1EA1-4B94-A4EA-97797D5C7281}" type="datetimeFigureOut">
              <a:rPr lang="en-US"/>
              <a:pPr>
                <a:defRPr/>
              </a:pPr>
              <a:t>10/17/2017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4A7985-5126-4CCF-9586-20315836F7C4}" type="slidenum">
              <a:rPr lang="en-US" altLang="en-US"/>
              <a:pPr>
                <a:defRPr/>
              </a:pPr>
              <a:t>‹#›</a:t>
            </a:fld>
            <a:endParaRPr lang="en-US" altLang="en-US"/>
          </a:p>
        </p:txBody>
      </p:sp>
    </p:spTree>
    <p:extLst>
      <p:ext uri="{BB962C8B-B14F-4D97-AF65-F5344CB8AC3E}">
        <p14:creationId xmlns:p14="http://schemas.microsoft.com/office/powerpoint/2010/main" val="45160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42EDD8-9BB6-4E16-80B5-F2DA99F1C321}" type="datetimeFigureOut">
              <a:rPr lang="en-US"/>
              <a:pPr>
                <a:defRPr/>
              </a:pPr>
              <a:t>10/17/2017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413B4B-9734-4BB7-AC6B-D11C55470955}" type="slidenum">
              <a:rPr lang="en-US" altLang="en-US"/>
              <a:pPr>
                <a:defRPr/>
              </a:pPr>
              <a:t>‹#›</a:t>
            </a:fld>
            <a:endParaRPr lang="en-US" altLang="en-US"/>
          </a:p>
        </p:txBody>
      </p:sp>
    </p:spTree>
    <p:extLst>
      <p:ext uri="{BB962C8B-B14F-4D97-AF65-F5344CB8AC3E}">
        <p14:creationId xmlns:p14="http://schemas.microsoft.com/office/powerpoint/2010/main" val="189019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76E816-78F7-4ABB-9222-DB95D4021C78}" type="datetimeFigureOut">
              <a:rPr lang="en-US"/>
              <a:pPr>
                <a:defRPr/>
              </a:pPr>
              <a:t>10/17/2017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CC0A5D-C653-4E0F-9D28-386B26D3E8C4}" type="slidenum">
              <a:rPr lang="en-US" altLang="en-US"/>
              <a:pPr>
                <a:defRPr/>
              </a:pPr>
              <a:t>‹#›</a:t>
            </a:fld>
            <a:endParaRPr lang="en-US" altLang="en-US"/>
          </a:p>
        </p:txBody>
      </p:sp>
    </p:spTree>
    <p:extLst>
      <p:ext uri="{BB962C8B-B14F-4D97-AF65-F5344CB8AC3E}">
        <p14:creationId xmlns:p14="http://schemas.microsoft.com/office/powerpoint/2010/main" val="316590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F45B848-F1AB-4F72-976D-038E61DF5E55}" type="datetimeFigureOut">
              <a:rPr lang="en-US"/>
              <a:pPr>
                <a:defRPr/>
              </a:pPr>
              <a:t>10/17/2017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A55373-77E3-4063-ACAD-AA5B272C457E}" type="slidenum">
              <a:rPr lang="en-US" altLang="en-US"/>
              <a:pPr>
                <a:defRPr/>
              </a:pPr>
              <a:t>‹#›</a:t>
            </a:fld>
            <a:endParaRPr lang="en-US" altLang="en-US"/>
          </a:p>
        </p:txBody>
      </p:sp>
    </p:spTree>
    <p:extLst>
      <p:ext uri="{BB962C8B-B14F-4D97-AF65-F5344CB8AC3E}">
        <p14:creationId xmlns:p14="http://schemas.microsoft.com/office/powerpoint/2010/main" val="138664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5F14241-C363-4626-AC6F-87EBAE5CB0D4}" type="datetimeFigureOut">
              <a:rPr lang="en-US"/>
              <a:pPr>
                <a:defRPr/>
              </a:pPr>
              <a:t>10/17/2017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D3010A-BA71-4006-B36B-FB768F9E248B}" type="slidenum">
              <a:rPr lang="en-US" altLang="en-US"/>
              <a:pPr>
                <a:defRPr/>
              </a:pPr>
              <a:t>‹#›</a:t>
            </a:fld>
            <a:endParaRPr lang="en-US" altLang="en-US"/>
          </a:p>
        </p:txBody>
      </p:sp>
    </p:spTree>
    <p:extLst>
      <p:ext uri="{BB962C8B-B14F-4D97-AF65-F5344CB8AC3E}">
        <p14:creationId xmlns:p14="http://schemas.microsoft.com/office/powerpoint/2010/main" val="221085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780DD2-D3F5-4894-9174-2C7D280F63B0}" type="datetimeFigureOut">
              <a:rPr lang="en-US"/>
              <a:pPr>
                <a:defRPr/>
              </a:pPr>
              <a:t>10/17/2017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9A349C-CC4D-4DA1-B5E1-40294890BDCA}" type="slidenum">
              <a:rPr lang="en-US" altLang="en-US"/>
              <a:pPr>
                <a:defRPr/>
              </a:pPr>
              <a:t>‹#›</a:t>
            </a:fld>
            <a:endParaRPr lang="en-US" altLang="en-US"/>
          </a:p>
        </p:txBody>
      </p:sp>
    </p:spTree>
    <p:extLst>
      <p:ext uri="{BB962C8B-B14F-4D97-AF65-F5344CB8AC3E}">
        <p14:creationId xmlns:p14="http://schemas.microsoft.com/office/powerpoint/2010/main" val="53907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61D557-5394-4A18-BD7B-C537EC86FBEF}" type="datetimeFigureOut">
              <a:rPr lang="en-US"/>
              <a:pPr>
                <a:defRPr/>
              </a:pPr>
              <a:t>10/17/2017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B431A1-7C76-4579-A22F-2A61F55D1985}" type="slidenum">
              <a:rPr lang="en-US" altLang="en-US"/>
              <a:pPr>
                <a:defRPr/>
              </a:pPr>
              <a:t>‹#›</a:t>
            </a:fld>
            <a:endParaRPr lang="en-US" altLang="en-US"/>
          </a:p>
        </p:txBody>
      </p:sp>
    </p:spTree>
    <p:extLst>
      <p:ext uri="{BB962C8B-B14F-4D97-AF65-F5344CB8AC3E}">
        <p14:creationId xmlns:p14="http://schemas.microsoft.com/office/powerpoint/2010/main" val="74454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FD780B-6A61-4E32-875F-E0C4E080E5D3}" type="datetimeFigureOut">
              <a:rPr lang="en-US"/>
              <a:pPr>
                <a:defRPr/>
              </a:pPr>
              <a:t>10/17/2017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B14F12-BBFD-4896-9678-EE37334DF5DD}" type="slidenum">
              <a:rPr lang="en-US" altLang="en-US"/>
              <a:pPr>
                <a:defRPr/>
              </a:pPr>
              <a:t>‹#›</a:t>
            </a:fld>
            <a:endParaRPr lang="en-US" altLang="en-US"/>
          </a:p>
        </p:txBody>
      </p:sp>
    </p:spTree>
    <p:extLst>
      <p:ext uri="{BB962C8B-B14F-4D97-AF65-F5344CB8AC3E}">
        <p14:creationId xmlns:p14="http://schemas.microsoft.com/office/powerpoint/2010/main" val="1045374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P_Band.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418138"/>
            <a:ext cx="9155113"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a:defRPr>
            </a:lvl1pPr>
          </a:lstStyle>
          <a:p>
            <a:pPr>
              <a:defRPr/>
            </a:pPr>
            <a:fld id="{E0A3AD25-358D-4E49-B1ED-2EAC6DD9899D}" type="datetimeFigureOut">
              <a:rPr lang="en-US"/>
              <a:pPr>
                <a:defRPr/>
              </a:pPr>
              <a:t>10/17/2017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smtClean="0">
                <a:solidFill>
                  <a:schemeClr val="bg1"/>
                </a:solidFill>
              </a:defRPr>
            </a:lvl1pPr>
          </a:lstStyle>
          <a:p>
            <a:pPr>
              <a:defRPr/>
            </a:pPr>
            <a:fld id="{760D1529-05BB-45E0-AE5E-C66CFBECD1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Arial"/>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Clr>
          <a:srgbClr val="1C5696"/>
        </a:buClr>
        <a:buFont typeface="Arial" panose="020B0604020202020204" pitchFamily="34" charset="0"/>
        <a:buChar char="•"/>
        <a:defRPr sz="3200" kern="1200">
          <a:solidFill>
            <a:schemeClr val="tx1"/>
          </a:solidFill>
          <a:latin typeface="Arial"/>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hyperlink" Target="http://www.census.gov/hhes/migration/data/acs/county-to-county.html" TargetMode="External"/><Relationship Id="rId2" Type="http://schemas.openxmlformats.org/officeDocument/2006/relationships/hyperlink" Target="mailto:sehsd.migration@census.gov" TargetMode="External"/><Relationship Id="rId1" Type="http://schemas.openxmlformats.org/officeDocument/2006/relationships/slideLayout" Target="../slideLayouts/slideLayout2.xml"/><Relationship Id="rId4" Type="http://schemas.openxmlformats.org/officeDocument/2006/relationships/hyperlink" Target="http://flowsmapper.geo.census.gov/flowsmapper/flowsmapper.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US" altLang="en-US" b="1" smtClean="0">
                <a:latin typeface="Arial" panose="020B0604020202020204" pitchFamily="34" charset="0"/>
              </a:rPr>
              <a:t>2007-2011 American Community Survey (ACS) County-to-County Migration Flows Products</a:t>
            </a:r>
            <a:endParaRPr lang="en-US" altLang="en-US" smtClean="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457200" y="2676525"/>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 typeface="Arial" panose="020B0604020202020204" pitchFamily="34" charset="0"/>
              <a:buNone/>
            </a:pPr>
            <a:r>
              <a:rPr lang="en-US" altLang="en-US" sz="2800"/>
              <a:t>Household income crossed by migration and the summary statistics are unique to this product and are not available on American FactFinder.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txBox="1">
            <a:spLocks/>
          </p:cNvSpPr>
          <p:nvPr/>
        </p:nvSpPr>
        <p:spPr bwMode="auto">
          <a:xfrm>
            <a:off x="0" y="319088"/>
            <a:ext cx="86645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Font typeface="Arial" panose="020B0604020202020204" pitchFamily="34" charset="0"/>
              <a:buNone/>
            </a:pPr>
            <a:r>
              <a:rPr lang="en-US" altLang="en-US" sz="2200">
                <a:cs typeface="Arial" panose="020B0604020202020204" pitchFamily="34" charset="0"/>
              </a:rPr>
              <a:t>Using the supplemental statistics, in- and out- migration rates can be calculated.  </a:t>
            </a:r>
          </a:p>
          <a:p>
            <a:pPr algn="ctr">
              <a:buFont typeface="Arial" panose="020B0604020202020204" pitchFamily="34" charset="0"/>
              <a:buNone/>
            </a:pPr>
            <a:endParaRPr lang="en-US" altLang="en-US" sz="2200">
              <a:cs typeface="Arial" panose="020B0604020202020204" pitchFamily="34" charset="0"/>
            </a:endParaRPr>
          </a:p>
        </p:txBody>
      </p:sp>
      <p:graphicFrame>
        <p:nvGraphicFramePr>
          <p:cNvPr id="5" name="Table 4"/>
          <p:cNvGraphicFramePr>
            <a:graphicFrameLocks noGrp="1"/>
          </p:cNvGraphicFramePr>
          <p:nvPr/>
        </p:nvGraphicFramePr>
        <p:xfrm>
          <a:off x="1143000" y="1958975"/>
          <a:ext cx="5576888" cy="2251075"/>
        </p:xfrm>
        <a:graphic>
          <a:graphicData uri="http://schemas.openxmlformats.org/drawingml/2006/table">
            <a:tbl>
              <a:tblPr>
                <a:tableStyleId>{5C22544A-7EE6-4342-B048-85BDC9FD1C3A}</a:tableStyleId>
              </a:tblPr>
              <a:tblGrid>
                <a:gridCol w="1951464">
                  <a:extLst>
                    <a:ext uri="{9D8B030D-6E8A-4147-A177-3AD203B41FA5}">
                      <a16:colId xmlns:a16="http://schemas.microsoft.com/office/drawing/2014/main" val="20000"/>
                    </a:ext>
                  </a:extLst>
                </a:gridCol>
                <a:gridCol w="859359">
                  <a:extLst>
                    <a:ext uri="{9D8B030D-6E8A-4147-A177-3AD203B41FA5}">
                      <a16:colId xmlns:a16="http://schemas.microsoft.com/office/drawing/2014/main" val="20001"/>
                    </a:ext>
                  </a:extLst>
                </a:gridCol>
                <a:gridCol w="926498">
                  <a:extLst>
                    <a:ext uri="{9D8B030D-6E8A-4147-A177-3AD203B41FA5}">
                      <a16:colId xmlns:a16="http://schemas.microsoft.com/office/drawing/2014/main" val="20002"/>
                    </a:ext>
                  </a:extLst>
                </a:gridCol>
                <a:gridCol w="859359">
                  <a:extLst>
                    <a:ext uri="{9D8B030D-6E8A-4147-A177-3AD203B41FA5}">
                      <a16:colId xmlns:a16="http://schemas.microsoft.com/office/drawing/2014/main" val="20003"/>
                    </a:ext>
                  </a:extLst>
                </a:gridCol>
                <a:gridCol w="980207">
                  <a:extLst>
                    <a:ext uri="{9D8B030D-6E8A-4147-A177-3AD203B41FA5}">
                      <a16:colId xmlns:a16="http://schemas.microsoft.com/office/drawing/2014/main" val="20004"/>
                    </a:ext>
                  </a:extLst>
                </a:gridCol>
              </a:tblGrid>
              <a:tr h="321582">
                <a:tc rowSpan="2">
                  <a:txBody>
                    <a:bodyPr/>
                    <a:lstStyle/>
                    <a:p>
                      <a:pPr algn="ctr" fontAlgn="b"/>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gridSpan="2">
                  <a:txBody>
                    <a:bodyPr/>
                    <a:lstStyle/>
                    <a:p>
                      <a:pPr algn="ctr" fontAlgn="b"/>
                      <a:r>
                        <a:rPr lang="en-US" sz="1400" u="none" strike="noStrike" dirty="0">
                          <a:effectLst/>
                          <a:latin typeface="Arial" panose="020B0604020202020204" pitchFamily="34" charset="0"/>
                          <a:cs typeface="Arial" panose="020B0604020202020204" pitchFamily="34" charset="0"/>
                        </a:rPr>
                        <a:t>$1 to $9,999 or loss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hMerge="1">
                  <a:txBody>
                    <a:bodyPr/>
                    <a:lstStyle/>
                    <a:p>
                      <a:endParaRPr lang="en-US"/>
                    </a:p>
                  </a:txBody>
                  <a:tcPr/>
                </a:tc>
                <a:tc gridSpan="2">
                  <a:txBody>
                    <a:bodyPr/>
                    <a:lstStyle/>
                    <a:p>
                      <a:pPr algn="ctr" fontAlgn="b"/>
                      <a:r>
                        <a:rPr lang="en-US" sz="1400" u="none" strike="noStrike" dirty="0" smtClean="0">
                          <a:effectLst/>
                          <a:latin typeface="Arial" panose="020B0604020202020204" pitchFamily="34" charset="0"/>
                          <a:cs typeface="Arial" panose="020B0604020202020204" pitchFamily="34" charset="0"/>
                        </a:rPr>
                        <a:t>$75,000 </a:t>
                      </a:r>
                      <a:r>
                        <a:rPr lang="en-US" sz="1400" u="none" strike="noStrike" dirty="0">
                          <a:effectLst/>
                          <a:latin typeface="Arial" panose="020B0604020202020204" pitchFamily="34" charset="0"/>
                          <a:cs typeface="Arial" panose="020B0604020202020204" pitchFamily="34" charset="0"/>
                        </a:rPr>
                        <a:t>or more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hMerge="1">
                  <a:txBody>
                    <a:bodyPr/>
                    <a:lstStyle/>
                    <a:p>
                      <a:endParaRPr lang="en-US"/>
                    </a:p>
                  </a:txBody>
                  <a:tcPr/>
                </a:tc>
                <a:extLst>
                  <a:ext uri="{0D108BD9-81ED-4DB2-BD59-A6C34878D82A}">
                    <a16:rowId xmlns:a16="http://schemas.microsoft.com/office/drawing/2014/main" val="10000"/>
                  </a:ext>
                </a:extLst>
              </a:tr>
              <a:tr h="321582">
                <a:tc vMerge="1">
                  <a:txBody>
                    <a:bodyPr/>
                    <a:lstStyle/>
                    <a:p>
                      <a:endParaRPr lang="en-US"/>
                    </a:p>
                  </a:txBody>
                  <a:tcPr/>
                </a:tc>
                <a:tc>
                  <a:txBody>
                    <a:bodyPr/>
                    <a:lstStyle/>
                    <a:p>
                      <a:pPr algn="ctr" fontAlgn="b"/>
                      <a:r>
                        <a:rPr lang="en-US" sz="1400" u="none" strike="noStrike" dirty="0">
                          <a:effectLst/>
                          <a:latin typeface="Arial" panose="020B0604020202020204" pitchFamily="34" charset="0"/>
                          <a:cs typeface="Arial" panose="020B0604020202020204" pitchFamily="34" charset="0"/>
                        </a:rPr>
                        <a:t>Inbound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Outbound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a:effectLst/>
                          <a:latin typeface="Arial" panose="020B0604020202020204" pitchFamily="34" charset="0"/>
                          <a:cs typeface="Arial" panose="020B0604020202020204" pitchFamily="34" charset="0"/>
                        </a:rPr>
                        <a:t>Inbound</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a:effectLst/>
                          <a:latin typeface="Arial" panose="020B0604020202020204" pitchFamily="34" charset="0"/>
                          <a:cs typeface="Arial" panose="020B0604020202020204" pitchFamily="34" charset="0"/>
                        </a:rPr>
                        <a:t>Outbound</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3" marR="9523" marT="9522" marB="0" anchor="b"/>
                </a:tc>
                <a:extLst>
                  <a:ext uri="{0D108BD9-81ED-4DB2-BD59-A6C34878D82A}">
                    <a16:rowId xmlns:a16="http://schemas.microsoft.com/office/drawing/2014/main" val="10001"/>
                  </a:ext>
                </a:extLst>
              </a:tr>
              <a:tr h="321582">
                <a:tc>
                  <a:txBody>
                    <a:bodyPr/>
                    <a:lstStyle/>
                    <a:p>
                      <a:pPr algn="l" fontAlgn="b"/>
                      <a:r>
                        <a:rPr lang="en-US" sz="1400" u="none" strike="noStrike" dirty="0">
                          <a:effectLst/>
                          <a:latin typeface="Arial" panose="020B0604020202020204" pitchFamily="34" charset="0"/>
                          <a:cs typeface="Arial" panose="020B0604020202020204" pitchFamily="34" charset="0"/>
                        </a:rPr>
                        <a:t>Bronx </a:t>
                      </a:r>
                      <a:r>
                        <a:rPr lang="en-US" sz="1400" u="none" strike="noStrike" dirty="0" smtClean="0">
                          <a:effectLst/>
                          <a:latin typeface="Arial" panose="020B0604020202020204" pitchFamily="34" charset="0"/>
                          <a:cs typeface="Arial" panose="020B0604020202020204" pitchFamily="34" charset="0"/>
                        </a:rPr>
                        <a:t>County, NY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4.8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5.3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3.0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extLst>
                  <a:ext uri="{0D108BD9-81ED-4DB2-BD59-A6C34878D82A}">
                    <a16:rowId xmlns:a16="http://schemas.microsoft.com/office/drawing/2014/main" val="10002"/>
                  </a:ext>
                </a:extLst>
              </a:tr>
              <a:tr h="321582">
                <a:tc>
                  <a:txBody>
                    <a:bodyPr/>
                    <a:lstStyle/>
                    <a:p>
                      <a:pPr algn="l" fontAlgn="b"/>
                      <a:r>
                        <a:rPr lang="en-US" sz="1400" u="none" strike="noStrike" dirty="0">
                          <a:effectLst/>
                          <a:latin typeface="Arial" panose="020B0604020202020204" pitchFamily="34" charset="0"/>
                          <a:cs typeface="Arial" panose="020B0604020202020204" pitchFamily="34" charset="0"/>
                        </a:rPr>
                        <a:t>Kings </a:t>
                      </a:r>
                      <a:r>
                        <a:rPr lang="en-US" sz="1400" u="none" strike="noStrike" dirty="0" smtClean="0">
                          <a:effectLst/>
                          <a:latin typeface="Arial" panose="020B0604020202020204" pitchFamily="34" charset="0"/>
                          <a:cs typeface="Arial" panose="020B0604020202020204" pitchFamily="34" charset="0"/>
                        </a:rPr>
                        <a:t>County, NY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3.3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6.5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b="0" i="0" u="none" strike="noStrike" dirty="0" smtClean="0">
                          <a:solidFill>
                            <a:schemeClr val="dk1"/>
                          </a:solidFill>
                          <a:effectLst/>
                          <a:latin typeface="Arial" panose="020B0604020202020204" pitchFamily="34" charset="0"/>
                          <a:cs typeface="Arial" panose="020B0604020202020204" pitchFamily="34" charset="0"/>
                        </a:rPr>
                        <a:t>4</a:t>
                      </a:r>
                      <a:r>
                        <a:rPr lang="en-US" sz="1400" b="0" i="0" u="none" strike="noStrike" baseline="0" dirty="0" smtClean="0">
                          <a:solidFill>
                            <a:schemeClr val="dk1"/>
                          </a:solidFill>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5.3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extLst>
                  <a:ext uri="{0D108BD9-81ED-4DB2-BD59-A6C34878D82A}">
                    <a16:rowId xmlns:a16="http://schemas.microsoft.com/office/drawing/2014/main" val="10003"/>
                  </a:ext>
                </a:extLst>
              </a:tr>
              <a:tr h="321582">
                <a:tc>
                  <a:txBody>
                    <a:bodyPr/>
                    <a:lstStyle/>
                    <a:p>
                      <a:pPr algn="l" fontAlgn="b"/>
                      <a:r>
                        <a:rPr lang="en-US" sz="1400" u="none" strike="noStrike" dirty="0">
                          <a:effectLst/>
                          <a:latin typeface="Arial" panose="020B0604020202020204" pitchFamily="34" charset="0"/>
                          <a:cs typeface="Arial" panose="020B0604020202020204" pitchFamily="34" charset="0"/>
                        </a:rPr>
                        <a:t>New York </a:t>
                      </a:r>
                      <a:r>
                        <a:rPr lang="en-US" sz="1400" u="none" strike="noStrike" dirty="0" smtClean="0">
                          <a:effectLst/>
                          <a:latin typeface="Arial" panose="020B0604020202020204" pitchFamily="34" charset="0"/>
                          <a:cs typeface="Arial" panose="020B0604020202020204" pitchFamily="34" charset="0"/>
                        </a:rPr>
                        <a:t>County, NY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10.0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8.0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5.5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5.6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extLst>
                  <a:ext uri="{0D108BD9-81ED-4DB2-BD59-A6C34878D82A}">
                    <a16:rowId xmlns:a16="http://schemas.microsoft.com/office/drawing/2014/main" val="10004"/>
                  </a:ext>
                </a:extLst>
              </a:tr>
              <a:tr h="321582">
                <a:tc>
                  <a:txBody>
                    <a:bodyPr/>
                    <a:lstStyle/>
                    <a:p>
                      <a:pPr algn="l" fontAlgn="b"/>
                      <a:r>
                        <a:rPr lang="en-US" sz="1400" u="none" strike="noStrike" dirty="0">
                          <a:effectLst/>
                          <a:latin typeface="Arial" panose="020B0604020202020204" pitchFamily="34" charset="0"/>
                          <a:cs typeface="Arial" panose="020B0604020202020204" pitchFamily="34" charset="0"/>
                        </a:rPr>
                        <a:t>Queens </a:t>
                      </a:r>
                      <a:r>
                        <a:rPr lang="en-US" sz="1400" u="none" strike="noStrike" dirty="0" smtClean="0">
                          <a:effectLst/>
                          <a:latin typeface="Arial" panose="020B0604020202020204" pitchFamily="34" charset="0"/>
                          <a:cs typeface="Arial" panose="020B0604020202020204" pitchFamily="34" charset="0"/>
                        </a:rPr>
                        <a:t>County, NY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3.4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5.1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2.6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4.9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extLst>
                  <a:ext uri="{0D108BD9-81ED-4DB2-BD59-A6C34878D82A}">
                    <a16:rowId xmlns:a16="http://schemas.microsoft.com/office/drawing/2014/main" val="10005"/>
                  </a:ext>
                </a:extLst>
              </a:tr>
              <a:tr h="321582">
                <a:tc>
                  <a:txBody>
                    <a:bodyPr/>
                    <a:lstStyle/>
                    <a:p>
                      <a:pPr algn="l" fontAlgn="b"/>
                      <a:r>
                        <a:rPr lang="en-US" sz="1400" u="none" strike="noStrike" dirty="0">
                          <a:effectLst/>
                          <a:latin typeface="Arial" panose="020B0604020202020204" pitchFamily="34" charset="0"/>
                          <a:cs typeface="Arial" panose="020B0604020202020204" pitchFamily="34" charset="0"/>
                        </a:rPr>
                        <a:t>Richmond </a:t>
                      </a:r>
                      <a:r>
                        <a:rPr lang="en-US" sz="1400" u="none" strike="noStrike" dirty="0" smtClean="0">
                          <a:effectLst/>
                          <a:latin typeface="Arial" panose="020B0604020202020204" pitchFamily="34" charset="0"/>
                          <a:cs typeface="Arial" panose="020B0604020202020204" pitchFamily="34" charset="0"/>
                        </a:rPr>
                        <a:t>County, NY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4.2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6.0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1.5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2.3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2" marB="0" anchor="b"/>
                </a:tc>
                <a:extLst>
                  <a:ext uri="{0D108BD9-81ED-4DB2-BD59-A6C34878D82A}">
                    <a16:rowId xmlns:a16="http://schemas.microsoft.com/office/drawing/2014/main" val="10006"/>
                  </a:ext>
                </a:extLst>
              </a:tr>
            </a:tbl>
          </a:graphicData>
        </a:graphic>
      </p:graphicFrame>
      <p:sp>
        <p:nvSpPr>
          <p:cNvPr id="15410" name="Content Placeholder 2"/>
          <p:cNvSpPr txBox="1">
            <a:spLocks/>
          </p:cNvSpPr>
          <p:nvPr/>
        </p:nvSpPr>
        <p:spPr bwMode="auto">
          <a:xfrm>
            <a:off x="465138" y="1354138"/>
            <a:ext cx="7262812"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en-US" altLang="en-US" sz="1800">
                <a:cs typeface="Arial" panose="020B0604020202020204" pitchFamily="34" charset="0"/>
              </a:rPr>
              <a:t>Intercounty Migration Rates for Counties in New York City by Selected Individual Income Levels </a:t>
            </a:r>
          </a:p>
        </p:txBody>
      </p:sp>
      <p:sp>
        <p:nvSpPr>
          <p:cNvPr id="7" name="Content Placeholder 2"/>
          <p:cNvSpPr txBox="1">
            <a:spLocks/>
          </p:cNvSpPr>
          <p:nvPr/>
        </p:nvSpPr>
        <p:spPr bwMode="auto">
          <a:xfrm>
            <a:off x="1143000" y="4310063"/>
            <a:ext cx="60166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marL="0" indent="0" algn="ctr" defTabSz="457200" rtl="0" eaLnBrk="0" fontAlgn="base" hangingPunct="0">
              <a:spcBef>
                <a:spcPct val="20000"/>
              </a:spcBef>
              <a:spcAft>
                <a:spcPct val="0"/>
              </a:spcAft>
              <a:buClr>
                <a:srgbClr val="1C5696"/>
              </a:buClr>
              <a:buFont typeface="Arial" charset="0"/>
              <a:buNone/>
              <a:defRPr sz="3200" kern="1200">
                <a:solidFill>
                  <a:schemeClr val="tx1">
                    <a:tint val="75000"/>
                  </a:schemeClr>
                </a:solidFill>
                <a:latin typeface="Arial"/>
                <a:ea typeface="+mn-ea"/>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Arial"/>
                <a:ea typeface="+mn-ea"/>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mn-ea"/>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Arial"/>
                <a:ea typeface="+mn-ea"/>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Arial"/>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r>
              <a:rPr lang="en-US" sz="1600" dirty="0" smtClean="0">
                <a:solidFill>
                  <a:schemeClr val="tx1"/>
                </a:solidFill>
                <a:latin typeface="Arial" panose="020B0604020202020204" pitchFamily="34" charset="0"/>
                <a:cs typeface="Arial" panose="020B0604020202020204" pitchFamily="34" charset="0"/>
              </a:rPr>
              <a:t>Source:  U.S. Census Bureau, 2007-2011 American Community Survey</a:t>
            </a:r>
            <a:endParaRPr lang="en-US" sz="1600" dirty="0">
              <a:solidFill>
                <a:schemeClr val="tx1"/>
              </a:solidFill>
              <a:latin typeface="Arial" panose="020B0604020202020204" pitchFamily="34" charset="0"/>
              <a:cs typeface="Arial" panose="020B0604020202020204" pitchFamily="34" charset="0"/>
            </a:endParaRPr>
          </a:p>
        </p:txBody>
      </p:sp>
      <p:sp>
        <p:nvSpPr>
          <p:cNvPr id="15412" name="Rectangle 7"/>
          <p:cNvSpPr>
            <a:spLocks noChangeArrowheads="1"/>
          </p:cNvSpPr>
          <p:nvPr/>
        </p:nvSpPr>
        <p:spPr bwMode="auto">
          <a:xfrm>
            <a:off x="312738" y="4959350"/>
            <a:ext cx="7902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cs typeface="Arial" panose="020B0604020202020204" pitchFamily="34" charset="0"/>
              </a:rPr>
              <a:t>The table above shows that for ever 100 persons in Bronx County that have an individual income of $1 to $9,999 or loss, 4.8 of them moved from a different county and another 5.3 moved out of Bronx County.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42913" y="73025"/>
            <a:ext cx="8229600" cy="5834063"/>
          </a:xfrm>
        </p:spPr>
        <p:txBody>
          <a:bodyPr/>
          <a:lstStyle/>
          <a:p>
            <a:r>
              <a:rPr lang="en-US" altLang="en-US" smtClean="0">
                <a:latin typeface="Arial" panose="020B0604020202020204" pitchFamily="34" charset="0"/>
              </a:rPr>
              <a:t>Census Flows Mapper </a:t>
            </a:r>
            <a:br>
              <a:rPr lang="en-US" altLang="en-US" smtClean="0">
                <a:latin typeface="Arial" panose="020B0604020202020204" pitchFamily="34" charset="0"/>
              </a:rPr>
            </a:br>
            <a:r>
              <a:rPr lang="en-US" altLang="en-US" sz="2800" smtClean="0">
                <a:latin typeface="Arial" panose="020B0604020202020204" pitchFamily="34" charset="0"/>
              </a:rPr>
              <a:t>version 1.1</a:t>
            </a:r>
            <a:br>
              <a:rPr lang="en-US" altLang="en-US" sz="2800" smtClean="0">
                <a:latin typeface="Arial" panose="020B0604020202020204" pitchFamily="34" charset="0"/>
              </a:rPr>
            </a:br>
            <a:r>
              <a:rPr lang="en-US" altLang="en-US" sz="2800" smtClean="0">
                <a:latin typeface="Arial" panose="020B0604020202020204" pitchFamily="34" charset="0"/>
              </a:rPr>
              <a:t/>
            </a:r>
            <a:br>
              <a:rPr lang="en-US" altLang="en-US" sz="2800" smtClean="0">
                <a:latin typeface="Arial" panose="020B0604020202020204" pitchFamily="34" charset="0"/>
              </a:rPr>
            </a:br>
            <a:r>
              <a:rPr lang="en-US" altLang="en-US" sz="4000" smtClean="0">
                <a:latin typeface="Arial" panose="020B0604020202020204" pitchFamily="34" charset="0"/>
              </a:rPr>
              <a:t>User Tutorial and Examples</a:t>
            </a:r>
            <a:endParaRPr lang="en-US" altLang="en-US" sz="2800" smtClean="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2700"/>
            <a:ext cx="8229600" cy="1143000"/>
          </a:xfrm>
        </p:spPr>
        <p:txBody>
          <a:bodyPr/>
          <a:lstStyle/>
          <a:p>
            <a:r>
              <a:rPr lang="en-US" altLang="en-US" sz="3200" smtClean="0">
                <a:latin typeface="Arial" panose="020B0604020202020204" pitchFamily="34" charset="0"/>
              </a:rPr>
              <a:t>Version 1.1 has 3 New Characteristics </a:t>
            </a:r>
            <a:br>
              <a:rPr lang="en-US" altLang="en-US" sz="3200" smtClean="0">
                <a:latin typeface="Arial" panose="020B0604020202020204" pitchFamily="34" charset="0"/>
              </a:rPr>
            </a:br>
            <a:r>
              <a:rPr lang="en-US" altLang="en-US" sz="3200" smtClean="0">
                <a:latin typeface="Arial" panose="020B0604020202020204" pitchFamily="34" charset="0"/>
              </a:rPr>
              <a:t>Based on the 2007-2011 5-yr ACS Data</a:t>
            </a:r>
          </a:p>
        </p:txBody>
      </p:sp>
      <p:sp>
        <p:nvSpPr>
          <p:cNvPr id="3" name="Content Placeholder 2"/>
          <p:cNvSpPr>
            <a:spLocks noGrp="1"/>
          </p:cNvSpPr>
          <p:nvPr>
            <p:ph sz="half" idx="1"/>
          </p:nvPr>
        </p:nvSpPr>
        <p:spPr>
          <a:xfrm>
            <a:off x="457200" y="1538288"/>
            <a:ext cx="4038600" cy="4525962"/>
          </a:xfrm>
        </p:spPr>
        <p:txBody>
          <a:bodyPr/>
          <a:lstStyle/>
          <a:p>
            <a:pPr marL="457200" indent="-457200">
              <a:buClrTx/>
              <a:buFont typeface="+mj-lt"/>
              <a:buAutoNum type="arabicPeriod"/>
              <a:defRPr/>
            </a:pPr>
            <a:r>
              <a:rPr lang="en-US" sz="2000" dirty="0" smtClean="0"/>
              <a:t>Educational Attainment</a:t>
            </a:r>
          </a:p>
          <a:p>
            <a:pPr marL="0" indent="0">
              <a:buFont typeface="Arial" charset="0"/>
              <a:buNone/>
              <a:defRPr/>
            </a:pPr>
            <a:r>
              <a:rPr lang="en-US" sz="1600" dirty="0" smtClean="0"/>
              <a:t>		</a:t>
            </a:r>
            <a:r>
              <a:rPr lang="en-US" sz="1500" dirty="0" smtClean="0"/>
              <a:t>Less than high school graduate</a:t>
            </a:r>
          </a:p>
          <a:p>
            <a:pPr marL="0" indent="0">
              <a:buFont typeface="Arial" charset="0"/>
              <a:buNone/>
              <a:defRPr/>
            </a:pPr>
            <a:r>
              <a:rPr lang="en-US" sz="1500" dirty="0" smtClean="0"/>
              <a:t>		High school graduate</a:t>
            </a:r>
          </a:p>
          <a:p>
            <a:pPr marL="0" indent="0">
              <a:buFont typeface="Arial" charset="0"/>
              <a:buNone/>
              <a:defRPr/>
            </a:pPr>
            <a:r>
              <a:rPr lang="en-US" sz="1500" dirty="0" smtClean="0"/>
              <a:t>		Some college</a:t>
            </a:r>
          </a:p>
          <a:p>
            <a:pPr marL="0" indent="0">
              <a:buFont typeface="Arial" charset="0"/>
              <a:buNone/>
              <a:defRPr/>
            </a:pPr>
            <a:r>
              <a:rPr lang="en-US" sz="1500" dirty="0" smtClean="0"/>
              <a:t>		Bachelor’s degree</a:t>
            </a:r>
          </a:p>
          <a:p>
            <a:pPr marL="0" indent="0">
              <a:buFont typeface="Arial" charset="0"/>
              <a:buNone/>
              <a:defRPr/>
            </a:pPr>
            <a:r>
              <a:rPr lang="en-US" sz="1500" dirty="0" smtClean="0"/>
              <a:t>		Graduate or professional degree</a:t>
            </a:r>
          </a:p>
          <a:p>
            <a:pPr marL="0" indent="0">
              <a:buFont typeface="Arial" charset="0"/>
              <a:buNone/>
              <a:defRPr/>
            </a:pPr>
            <a:endParaRPr lang="en-US" sz="1000" dirty="0" smtClean="0"/>
          </a:p>
          <a:p>
            <a:pPr marL="457200" indent="-457200">
              <a:buClrTx/>
              <a:buFont typeface="+mj-lt"/>
              <a:buAutoNum type="arabicPeriod" startAt="2"/>
              <a:defRPr/>
            </a:pPr>
            <a:r>
              <a:rPr lang="en-US" sz="2000" dirty="0" smtClean="0"/>
              <a:t>Personal Income</a:t>
            </a:r>
          </a:p>
          <a:p>
            <a:pPr marL="0" indent="0">
              <a:buFont typeface="Arial" charset="0"/>
              <a:buNone/>
              <a:defRPr/>
            </a:pPr>
            <a:r>
              <a:rPr lang="en-US" sz="1400" dirty="0" smtClean="0"/>
              <a:t>		</a:t>
            </a:r>
            <a:r>
              <a:rPr lang="en-US" sz="1500" dirty="0" smtClean="0"/>
              <a:t>Less than $9,999 or loss</a:t>
            </a:r>
          </a:p>
          <a:p>
            <a:pPr marL="0" indent="0">
              <a:buFont typeface="Arial" charset="0"/>
              <a:buNone/>
              <a:defRPr/>
            </a:pPr>
            <a:r>
              <a:rPr lang="en-US" sz="1500" dirty="0" smtClean="0"/>
              <a:t>		$10,000 - $14,999</a:t>
            </a:r>
          </a:p>
          <a:p>
            <a:pPr marL="0" indent="0">
              <a:buFont typeface="Arial" charset="0"/>
              <a:buNone/>
              <a:defRPr/>
            </a:pPr>
            <a:r>
              <a:rPr lang="en-US" sz="1500" dirty="0" smtClean="0"/>
              <a:t>		$15,000 - $24,999</a:t>
            </a:r>
          </a:p>
          <a:p>
            <a:pPr marL="0" indent="0">
              <a:buFont typeface="Arial" charset="0"/>
              <a:buNone/>
              <a:defRPr/>
            </a:pPr>
            <a:r>
              <a:rPr lang="en-US" sz="1500" dirty="0" smtClean="0"/>
              <a:t>		$25,000 - $34,999</a:t>
            </a:r>
          </a:p>
          <a:p>
            <a:pPr marL="0" indent="0">
              <a:buFont typeface="Arial" charset="0"/>
              <a:buNone/>
              <a:defRPr/>
            </a:pPr>
            <a:r>
              <a:rPr lang="en-US" sz="1500" dirty="0" smtClean="0"/>
              <a:t>		$35,000 - $49,999</a:t>
            </a:r>
          </a:p>
          <a:p>
            <a:pPr marL="0" indent="0">
              <a:buFont typeface="Arial" charset="0"/>
              <a:buNone/>
              <a:defRPr/>
            </a:pPr>
            <a:r>
              <a:rPr lang="en-US" sz="1500" dirty="0" smtClean="0"/>
              <a:t>		$50,000 - $64,999</a:t>
            </a:r>
          </a:p>
          <a:p>
            <a:pPr marL="0" indent="0">
              <a:buFont typeface="Arial" charset="0"/>
              <a:buNone/>
              <a:defRPr/>
            </a:pPr>
            <a:r>
              <a:rPr lang="en-US" sz="1500" dirty="0" smtClean="0"/>
              <a:t>		$65,000 - $74,999</a:t>
            </a:r>
          </a:p>
          <a:p>
            <a:pPr marL="0" indent="0">
              <a:buFont typeface="Arial" charset="0"/>
              <a:buNone/>
              <a:defRPr/>
            </a:pPr>
            <a:r>
              <a:rPr lang="en-US" sz="1500" dirty="0" smtClean="0"/>
              <a:t>		$75,000 or more</a:t>
            </a:r>
          </a:p>
          <a:p>
            <a:pPr marL="0" indent="0">
              <a:buFont typeface="Arial" charset="0"/>
              <a:buNone/>
              <a:defRPr/>
            </a:pPr>
            <a:endParaRPr lang="en-US" sz="2400" dirty="0" smtClean="0"/>
          </a:p>
        </p:txBody>
      </p:sp>
      <p:sp>
        <p:nvSpPr>
          <p:cNvPr id="2" name="Content Placeholder 1"/>
          <p:cNvSpPr>
            <a:spLocks noGrp="1"/>
          </p:cNvSpPr>
          <p:nvPr>
            <p:ph sz="half" idx="2"/>
          </p:nvPr>
        </p:nvSpPr>
        <p:spPr>
          <a:xfrm>
            <a:off x="4648200" y="1489075"/>
            <a:ext cx="4038600" cy="4525963"/>
          </a:xfrm>
        </p:spPr>
        <p:txBody>
          <a:bodyPr/>
          <a:lstStyle/>
          <a:p>
            <a:pPr marL="457200" indent="-457200">
              <a:buClrTx/>
              <a:buFont typeface="+mj-lt"/>
              <a:buAutoNum type="arabicPeriod" startAt="3"/>
              <a:defRPr/>
            </a:pPr>
            <a:r>
              <a:rPr lang="en-US" sz="2000" dirty="0"/>
              <a:t>Household Income</a:t>
            </a:r>
          </a:p>
          <a:p>
            <a:pPr marL="0" lvl="1" indent="0">
              <a:buClr>
                <a:srgbClr val="1C5696"/>
              </a:buClr>
              <a:buFont typeface="Arial" charset="0"/>
              <a:buNone/>
              <a:defRPr/>
            </a:pPr>
            <a:r>
              <a:rPr lang="en-US" sz="1400" dirty="0" smtClean="0"/>
              <a:t>		</a:t>
            </a:r>
            <a:r>
              <a:rPr lang="en-US" sz="1500" dirty="0" smtClean="0"/>
              <a:t>Less </a:t>
            </a:r>
            <a:r>
              <a:rPr lang="en-US" sz="1500" dirty="0"/>
              <a:t>than $</a:t>
            </a:r>
            <a:r>
              <a:rPr lang="en-US" sz="1500" dirty="0" smtClean="0"/>
              <a:t>10,000</a:t>
            </a:r>
          </a:p>
          <a:p>
            <a:pPr marL="0" lvl="1" indent="0">
              <a:buClr>
                <a:srgbClr val="1C5696"/>
              </a:buClr>
              <a:buFont typeface="Arial" charset="0"/>
              <a:buNone/>
              <a:defRPr/>
            </a:pPr>
            <a:r>
              <a:rPr lang="en-US" sz="1500" dirty="0" smtClean="0"/>
              <a:t>		$15,000 </a:t>
            </a:r>
            <a:r>
              <a:rPr lang="en-US" sz="1500" dirty="0"/>
              <a:t>- $</a:t>
            </a:r>
            <a:r>
              <a:rPr lang="en-US" sz="1500" dirty="0" smtClean="0"/>
              <a:t>24,999</a:t>
            </a:r>
            <a:endParaRPr lang="en-US" sz="1500" dirty="0"/>
          </a:p>
          <a:p>
            <a:pPr marL="0" lvl="1" indent="0">
              <a:buClr>
                <a:srgbClr val="1C5696"/>
              </a:buClr>
              <a:buFont typeface="Arial" charset="0"/>
              <a:buNone/>
              <a:defRPr/>
            </a:pPr>
            <a:r>
              <a:rPr lang="en-US" sz="1500" dirty="0" smtClean="0"/>
              <a:t>		$25,000 - $34,999</a:t>
            </a:r>
            <a:endParaRPr lang="en-US" sz="1500" dirty="0"/>
          </a:p>
          <a:p>
            <a:pPr marL="0" lvl="1" indent="0">
              <a:buClr>
                <a:srgbClr val="1C5696"/>
              </a:buClr>
              <a:buFont typeface="Arial" charset="0"/>
              <a:buNone/>
              <a:defRPr/>
            </a:pPr>
            <a:r>
              <a:rPr lang="en-US" sz="1500" dirty="0" smtClean="0"/>
              <a:t>		$35,000 </a:t>
            </a:r>
            <a:r>
              <a:rPr lang="en-US" sz="1500" dirty="0"/>
              <a:t>- $</a:t>
            </a:r>
            <a:r>
              <a:rPr lang="en-US" sz="1500" dirty="0" smtClean="0"/>
              <a:t>49,999</a:t>
            </a:r>
            <a:endParaRPr lang="en-US" sz="1500" dirty="0"/>
          </a:p>
          <a:p>
            <a:pPr marL="0" lvl="1" indent="0">
              <a:buClr>
                <a:srgbClr val="1C5696"/>
              </a:buClr>
              <a:buFont typeface="Arial" charset="0"/>
              <a:buNone/>
              <a:defRPr/>
            </a:pPr>
            <a:r>
              <a:rPr lang="en-US" sz="1500" dirty="0" smtClean="0"/>
              <a:t>		$50,000 </a:t>
            </a:r>
            <a:r>
              <a:rPr lang="en-US" sz="1500" dirty="0"/>
              <a:t>- </a:t>
            </a:r>
            <a:r>
              <a:rPr lang="en-US" sz="1500" dirty="0" smtClean="0"/>
              <a:t>$99,999</a:t>
            </a:r>
            <a:endParaRPr lang="en-US" sz="1500" dirty="0"/>
          </a:p>
          <a:p>
            <a:pPr marL="0" lvl="1" indent="0">
              <a:buClr>
                <a:srgbClr val="1C5696"/>
              </a:buClr>
              <a:buFont typeface="Arial" charset="0"/>
              <a:buNone/>
              <a:defRPr/>
            </a:pPr>
            <a:r>
              <a:rPr lang="en-US" sz="1500" dirty="0" smtClean="0"/>
              <a:t>		$100,000 </a:t>
            </a:r>
            <a:r>
              <a:rPr lang="en-US" sz="1500" dirty="0"/>
              <a:t>- $</a:t>
            </a:r>
            <a:r>
              <a:rPr lang="en-US" sz="1500" dirty="0" smtClean="0"/>
              <a:t>149,999</a:t>
            </a:r>
          </a:p>
          <a:p>
            <a:pPr marL="0" lvl="1" indent="0">
              <a:buClr>
                <a:srgbClr val="1C5696"/>
              </a:buClr>
              <a:buFont typeface="Arial" charset="0"/>
              <a:buNone/>
              <a:defRPr/>
            </a:pPr>
            <a:r>
              <a:rPr lang="en-US" sz="1500" dirty="0" smtClean="0"/>
              <a:t>		$150,000 </a:t>
            </a:r>
            <a:r>
              <a:rPr lang="en-US" sz="1500" dirty="0"/>
              <a:t>or more</a:t>
            </a:r>
          </a:p>
          <a:p>
            <a:pPr>
              <a:buFont typeface="Arial" charset="0"/>
              <a:buChar cha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63550"/>
            <a:ext cx="8229600" cy="1143000"/>
          </a:xfrm>
        </p:spPr>
        <p:txBody>
          <a:bodyPr/>
          <a:lstStyle/>
          <a:p>
            <a:r>
              <a:rPr lang="en-US" altLang="en-US" sz="3200" smtClean="0">
                <a:latin typeface="Arial" panose="020B0604020202020204" pitchFamily="34" charset="0"/>
              </a:rPr>
              <a:t>Tutorial Examples Using the 2007-2011 Characteristics</a:t>
            </a:r>
          </a:p>
        </p:txBody>
      </p:sp>
      <p:sp>
        <p:nvSpPr>
          <p:cNvPr id="3075" name="Content Placeholder 2"/>
          <p:cNvSpPr>
            <a:spLocks noGrp="1"/>
          </p:cNvSpPr>
          <p:nvPr>
            <p:ph idx="1"/>
          </p:nvPr>
        </p:nvSpPr>
        <p:spPr>
          <a:xfrm>
            <a:off x="668338" y="1649413"/>
            <a:ext cx="8097837" cy="3962400"/>
          </a:xfrm>
        </p:spPr>
        <p:txBody>
          <a:bodyPr/>
          <a:lstStyle/>
          <a:p>
            <a:pPr marL="0" indent="0">
              <a:buFont typeface="Arial" charset="0"/>
              <a:buNone/>
              <a:defRPr/>
            </a:pPr>
            <a:r>
              <a:rPr lang="en-US" sz="2000" dirty="0" smtClean="0">
                <a:latin typeface="Arial" charset="0"/>
              </a:rPr>
              <a:t>1.  Educational Attainment</a:t>
            </a:r>
            <a:r>
              <a:rPr lang="en-US" sz="2400" dirty="0" smtClean="0">
                <a:latin typeface="Arial" charset="0"/>
              </a:rPr>
              <a:t> </a:t>
            </a:r>
          </a:p>
          <a:p>
            <a:pPr marL="0" indent="0">
              <a:buFont typeface="Arial" charset="0"/>
              <a:buNone/>
              <a:defRPr/>
            </a:pPr>
            <a:r>
              <a:rPr lang="en-US" sz="2000" dirty="0">
                <a:latin typeface="Arial" charset="0"/>
              </a:rPr>
              <a:t>	</a:t>
            </a:r>
            <a:r>
              <a:rPr lang="en-US" sz="2000" dirty="0" smtClean="0">
                <a:latin typeface="Arial" charset="0"/>
              </a:rPr>
              <a:t>	</a:t>
            </a:r>
            <a:r>
              <a:rPr lang="en-US" sz="1800" dirty="0" smtClean="0">
                <a:solidFill>
                  <a:schemeClr val="tx1">
                    <a:lumMod val="65000"/>
                    <a:lumOff val="35000"/>
                  </a:schemeClr>
                </a:solidFill>
                <a:latin typeface="Arial" charset="0"/>
              </a:rPr>
              <a:t>Category: </a:t>
            </a:r>
            <a:r>
              <a:rPr lang="en-US" sz="1800" dirty="0" smtClean="0">
                <a:solidFill>
                  <a:schemeClr val="accent3">
                    <a:lumMod val="75000"/>
                  </a:schemeClr>
                </a:solidFill>
                <a:latin typeface="Arial" charset="0"/>
              </a:rPr>
              <a:t>Graduate and Professional Degrees</a:t>
            </a:r>
            <a:br>
              <a:rPr lang="en-US" sz="1800" dirty="0" smtClean="0">
                <a:solidFill>
                  <a:schemeClr val="accent3">
                    <a:lumMod val="75000"/>
                  </a:schemeClr>
                </a:solidFill>
                <a:latin typeface="Arial" charset="0"/>
              </a:rPr>
            </a:br>
            <a:r>
              <a:rPr lang="en-US" sz="1800" dirty="0" smtClean="0">
                <a:latin typeface="Arial" charset="0"/>
              </a:rPr>
              <a:t>		</a:t>
            </a:r>
            <a:r>
              <a:rPr lang="en-US" sz="1800" dirty="0" smtClean="0">
                <a:solidFill>
                  <a:schemeClr val="tx1">
                    <a:lumMod val="65000"/>
                    <a:lumOff val="35000"/>
                  </a:schemeClr>
                </a:solidFill>
                <a:latin typeface="Arial" charset="0"/>
              </a:rPr>
              <a:t>Geography: </a:t>
            </a:r>
            <a:r>
              <a:rPr lang="en-US" sz="1800" dirty="0" smtClean="0">
                <a:solidFill>
                  <a:schemeClr val="tx2">
                    <a:lumMod val="60000"/>
                    <a:lumOff val="40000"/>
                  </a:schemeClr>
                </a:solidFill>
                <a:latin typeface="Arial" charset="0"/>
              </a:rPr>
              <a:t>Middlesex County, MA</a:t>
            </a:r>
          </a:p>
          <a:p>
            <a:pPr marL="0" indent="0">
              <a:buFont typeface="Arial" charset="0"/>
              <a:buNone/>
              <a:defRPr/>
            </a:pPr>
            <a:endParaRPr lang="en-US" sz="1800" dirty="0" smtClean="0">
              <a:solidFill>
                <a:schemeClr val="tx2">
                  <a:lumMod val="60000"/>
                  <a:lumOff val="40000"/>
                </a:schemeClr>
              </a:solidFill>
              <a:latin typeface="Arial" charset="0"/>
            </a:endParaRPr>
          </a:p>
          <a:p>
            <a:pPr marL="0" indent="0">
              <a:buFont typeface="Arial" charset="0"/>
              <a:buNone/>
              <a:defRPr/>
            </a:pPr>
            <a:r>
              <a:rPr lang="en-US" sz="2000" dirty="0" smtClean="0">
                <a:latin typeface="Arial" charset="0"/>
              </a:rPr>
              <a:t>2.  Individual Income</a:t>
            </a:r>
            <a:r>
              <a:rPr lang="en-US" sz="2400" dirty="0" smtClean="0">
                <a:latin typeface="Arial" charset="0"/>
              </a:rPr>
              <a:t/>
            </a:r>
            <a:br>
              <a:rPr lang="en-US" sz="2400" dirty="0" smtClean="0">
                <a:latin typeface="Arial" charset="0"/>
              </a:rPr>
            </a:br>
            <a:r>
              <a:rPr lang="en-US" sz="2000" dirty="0" smtClean="0">
                <a:solidFill>
                  <a:schemeClr val="accent3">
                    <a:lumMod val="75000"/>
                  </a:schemeClr>
                </a:solidFill>
                <a:latin typeface="Arial" charset="0"/>
              </a:rPr>
              <a:t>		</a:t>
            </a:r>
            <a:r>
              <a:rPr lang="en-US" sz="1800" dirty="0" smtClean="0">
                <a:solidFill>
                  <a:schemeClr val="tx1">
                    <a:lumMod val="65000"/>
                    <a:lumOff val="35000"/>
                  </a:schemeClr>
                </a:solidFill>
                <a:latin typeface="Arial" charset="0"/>
              </a:rPr>
              <a:t>Category: </a:t>
            </a:r>
            <a:r>
              <a:rPr lang="en-US" sz="1800" dirty="0" smtClean="0">
                <a:solidFill>
                  <a:schemeClr val="accent3">
                    <a:lumMod val="75000"/>
                  </a:schemeClr>
                </a:solidFill>
                <a:latin typeface="Arial" charset="0"/>
              </a:rPr>
              <a:t>$75,000 or more</a:t>
            </a:r>
            <a:r>
              <a:rPr lang="en-US" sz="1800" dirty="0" smtClean="0">
                <a:latin typeface="Arial" charset="0"/>
              </a:rPr>
              <a:t/>
            </a:r>
            <a:br>
              <a:rPr lang="en-US" sz="1800" dirty="0" smtClean="0">
                <a:latin typeface="Arial" charset="0"/>
              </a:rPr>
            </a:br>
            <a:r>
              <a:rPr lang="en-US" sz="1800" dirty="0" smtClean="0">
                <a:latin typeface="Arial" charset="0"/>
              </a:rPr>
              <a:t>		</a:t>
            </a:r>
            <a:r>
              <a:rPr lang="en-US" sz="1800" dirty="0" smtClean="0">
                <a:solidFill>
                  <a:schemeClr val="tx1">
                    <a:lumMod val="65000"/>
                    <a:lumOff val="35000"/>
                  </a:schemeClr>
                </a:solidFill>
                <a:latin typeface="Arial" charset="0"/>
              </a:rPr>
              <a:t>Geography: </a:t>
            </a:r>
            <a:r>
              <a:rPr lang="en-US" sz="1800" dirty="0" smtClean="0">
                <a:solidFill>
                  <a:schemeClr val="tx2">
                    <a:lumMod val="60000"/>
                    <a:lumOff val="40000"/>
                  </a:schemeClr>
                </a:solidFill>
                <a:latin typeface="Arial" charset="0"/>
              </a:rPr>
              <a:t>New York County, NY</a:t>
            </a:r>
          </a:p>
          <a:p>
            <a:pPr>
              <a:buFont typeface="Arial" charset="0"/>
              <a:buAutoNum type="arabicPeriod" startAt="2"/>
              <a:defRPr/>
            </a:pPr>
            <a:endParaRPr lang="en-US" sz="1800" dirty="0" smtClean="0">
              <a:solidFill>
                <a:schemeClr val="tx2">
                  <a:lumMod val="60000"/>
                  <a:lumOff val="40000"/>
                </a:schemeClr>
              </a:solidFill>
              <a:latin typeface="Arial" charset="0"/>
            </a:endParaRPr>
          </a:p>
          <a:p>
            <a:pPr marL="0" indent="0">
              <a:buFont typeface="Arial" charset="0"/>
              <a:buNone/>
              <a:defRPr/>
            </a:pPr>
            <a:r>
              <a:rPr lang="en-US" sz="2000" dirty="0" smtClean="0">
                <a:latin typeface="Arial" charset="0"/>
              </a:rPr>
              <a:t>3.  Household Income</a:t>
            </a:r>
            <a:br>
              <a:rPr lang="en-US" sz="2000" dirty="0" smtClean="0">
                <a:latin typeface="Arial" charset="0"/>
              </a:rPr>
            </a:br>
            <a:r>
              <a:rPr lang="en-US" sz="2000" dirty="0" smtClean="0">
                <a:solidFill>
                  <a:schemeClr val="accent3">
                    <a:lumMod val="75000"/>
                  </a:schemeClr>
                </a:solidFill>
                <a:latin typeface="Arial" charset="0"/>
              </a:rPr>
              <a:t>		</a:t>
            </a:r>
            <a:r>
              <a:rPr lang="en-US" sz="1800" dirty="0" smtClean="0">
                <a:solidFill>
                  <a:schemeClr val="tx1">
                    <a:lumMod val="65000"/>
                    <a:lumOff val="35000"/>
                  </a:schemeClr>
                </a:solidFill>
                <a:latin typeface="Arial" charset="0"/>
              </a:rPr>
              <a:t>Category: </a:t>
            </a:r>
            <a:r>
              <a:rPr lang="en-US" sz="1800" dirty="0" smtClean="0">
                <a:solidFill>
                  <a:schemeClr val="accent3">
                    <a:lumMod val="75000"/>
                  </a:schemeClr>
                </a:solidFill>
                <a:latin typeface="Arial" charset="0"/>
              </a:rPr>
              <a:t>$150,000 or more</a:t>
            </a:r>
            <a:r>
              <a:rPr lang="en-US" sz="1800" dirty="0" smtClean="0">
                <a:latin typeface="Arial" charset="0"/>
              </a:rPr>
              <a:t/>
            </a:r>
            <a:br>
              <a:rPr lang="en-US" sz="1800" dirty="0" smtClean="0">
                <a:latin typeface="Arial" charset="0"/>
              </a:rPr>
            </a:br>
            <a:r>
              <a:rPr lang="en-US" sz="1800" dirty="0" smtClean="0">
                <a:latin typeface="Arial" charset="0"/>
              </a:rPr>
              <a:t>		</a:t>
            </a:r>
            <a:r>
              <a:rPr lang="en-US" sz="1800" dirty="0" smtClean="0">
                <a:solidFill>
                  <a:schemeClr val="tx1">
                    <a:lumMod val="65000"/>
                    <a:lumOff val="35000"/>
                  </a:schemeClr>
                </a:solidFill>
                <a:latin typeface="Arial" charset="0"/>
              </a:rPr>
              <a:t>Geography: </a:t>
            </a:r>
            <a:r>
              <a:rPr lang="en-US" sz="1800" dirty="0" smtClean="0">
                <a:solidFill>
                  <a:schemeClr val="tx2">
                    <a:lumMod val="60000"/>
                    <a:lumOff val="40000"/>
                  </a:schemeClr>
                </a:solidFill>
                <a:latin typeface="Arial" charset="0"/>
              </a:rPr>
              <a:t>Los Angeles County, CA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436813"/>
            <a:ext cx="8229600" cy="1143000"/>
          </a:xfrm>
        </p:spPr>
        <p:txBody>
          <a:bodyPr/>
          <a:lstStyle/>
          <a:p>
            <a:r>
              <a:rPr lang="en-US" altLang="en-US" smtClean="0">
                <a:latin typeface="Arial" panose="020B0604020202020204" pitchFamily="34" charset="0"/>
              </a:rPr>
              <a:t>First, let’s look at</a:t>
            </a:r>
            <a:br>
              <a:rPr lang="en-US" altLang="en-US" smtClean="0">
                <a:latin typeface="Arial" panose="020B0604020202020204" pitchFamily="34" charset="0"/>
              </a:rPr>
            </a:br>
            <a:r>
              <a:rPr lang="en-US" altLang="en-US" smtClean="0">
                <a:latin typeface="Arial" panose="020B0604020202020204" pitchFamily="34" charset="0"/>
              </a:rPr>
              <a:t>Educational Attainment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ctrTitle"/>
          </p:nvPr>
        </p:nvSpPr>
        <p:spPr>
          <a:xfrm>
            <a:off x="160338" y="2130425"/>
            <a:ext cx="8867775" cy="1470025"/>
          </a:xfrm>
        </p:spPr>
        <p:txBody>
          <a:bodyPr/>
          <a:lstStyle/>
          <a:p>
            <a:r>
              <a:rPr lang="en-US" altLang="en-US" sz="3600" smtClean="0">
                <a:latin typeface="Arial" panose="020B0604020202020204" pitchFamily="34" charset="0"/>
              </a:rPr>
              <a:t>Example:  Middlesex County, MA</a:t>
            </a:r>
            <a:r>
              <a:rPr lang="en-US" altLang="en-US" sz="3200" smtClean="0">
                <a:latin typeface="Arial" panose="020B0604020202020204" pitchFamily="34" charset="0"/>
              </a:rPr>
              <a:t/>
            </a:r>
            <a:br>
              <a:rPr lang="en-US" altLang="en-US" sz="3200" smtClean="0">
                <a:latin typeface="Arial" panose="020B0604020202020204" pitchFamily="34" charset="0"/>
              </a:rPr>
            </a:br>
            <a:r>
              <a:rPr lang="en-US" altLang="en-US" sz="3100" smtClean="0">
                <a:latin typeface="Arial" panose="020B0604020202020204" pitchFamily="34" charset="0"/>
              </a:rPr>
              <a:t/>
            </a:r>
            <a:br>
              <a:rPr lang="en-US" altLang="en-US" sz="3100" smtClean="0">
                <a:latin typeface="Arial" panose="020B0604020202020204" pitchFamily="34" charset="0"/>
              </a:rPr>
            </a:br>
            <a:r>
              <a:rPr lang="en-US" altLang="en-US" sz="2800" smtClean="0">
                <a:latin typeface="Arial" panose="020B0604020202020204" pitchFamily="34" charset="0"/>
              </a:rPr>
              <a:t>A </a:t>
            </a:r>
            <a:r>
              <a:rPr lang="en-US" altLang="en-US" sz="2800" u="sng" smtClean="0">
                <a:latin typeface="Arial" panose="020B0604020202020204" pitchFamily="34" charset="0"/>
              </a:rPr>
              <a:t>National</a:t>
            </a:r>
            <a:r>
              <a:rPr lang="en-US" altLang="en-US" sz="2800" smtClean="0">
                <a:latin typeface="Arial" panose="020B0604020202020204" pitchFamily="34" charset="0"/>
              </a:rPr>
              <a:t> View </a:t>
            </a:r>
            <a:br>
              <a:rPr lang="en-US" altLang="en-US" sz="2800" smtClean="0">
                <a:latin typeface="Arial" panose="020B0604020202020204" pitchFamily="34" charset="0"/>
              </a:rPr>
            </a:br>
            <a:r>
              <a:rPr lang="en-US" altLang="en-US" sz="2800" smtClean="0">
                <a:latin typeface="Arial" panose="020B0604020202020204" pitchFamily="34" charset="0"/>
              </a:rPr>
              <a:t>of net Migration Flows for those with </a:t>
            </a:r>
            <a:br>
              <a:rPr lang="en-US" altLang="en-US" sz="2800" smtClean="0">
                <a:latin typeface="Arial" panose="020B0604020202020204" pitchFamily="34" charset="0"/>
              </a:rPr>
            </a:br>
            <a:r>
              <a:rPr lang="en-US" altLang="en-US" sz="2800" smtClean="0">
                <a:latin typeface="Arial" panose="020B0604020202020204" pitchFamily="34" charset="0"/>
              </a:rPr>
              <a:t>Graduate or Professional Degrees </a:t>
            </a:r>
            <a:br>
              <a:rPr lang="en-US" altLang="en-US" sz="2800" smtClean="0">
                <a:latin typeface="Arial" panose="020B0604020202020204" pitchFamily="34" charset="0"/>
              </a:rPr>
            </a:br>
            <a:r>
              <a:rPr lang="en-US" altLang="en-US" sz="2800" smtClean="0">
                <a:latin typeface="Arial" panose="020B0604020202020204" pitchFamily="34" charset="0"/>
              </a:rPr>
              <a:t>into and out from </a:t>
            </a:r>
            <a:br>
              <a:rPr lang="en-US" altLang="en-US" sz="2800" smtClean="0">
                <a:latin typeface="Arial" panose="020B0604020202020204" pitchFamily="34" charset="0"/>
              </a:rPr>
            </a:br>
            <a:r>
              <a:rPr lang="en-US" altLang="en-US" sz="2800" smtClean="0">
                <a:latin typeface="Arial" panose="020B0604020202020204" pitchFamily="34" charset="0"/>
              </a:rPr>
              <a:t>Middlesex County, MA.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25400"/>
            <a:ext cx="914400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8020050" y="263525"/>
            <a:ext cx="928688" cy="914400"/>
          </a:xfrm>
          <a:prstGeom prst="rect">
            <a:avLst/>
          </a:prstGeom>
          <a:solidFill>
            <a:schemeClr val="bg1"/>
          </a:solidFill>
          <a:ln w="9525" algn="ctr">
            <a:solidFill>
              <a:schemeClr val="bg1"/>
            </a:solidFill>
            <a:round/>
            <a:headEnd/>
            <a:tailEnd/>
          </a:ln>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eaLnBrk="1" hangingPunct="1">
              <a:spcBef>
                <a:spcPct val="0"/>
              </a:spcBef>
              <a:buClrTx/>
              <a:buFontTx/>
              <a:buNone/>
            </a:pPr>
            <a:endParaRPr lang="en-US" altLang="en-US" sz="4400">
              <a:solidFill>
                <a:schemeClr val="tx2"/>
              </a:solidFill>
            </a:endParaRPr>
          </a:p>
        </p:txBody>
      </p:sp>
      <p:sp>
        <p:nvSpPr>
          <p:cNvPr id="21508" name="Rectangle 13"/>
          <p:cNvSpPr>
            <a:spLocks noChangeArrowheads="1"/>
          </p:cNvSpPr>
          <p:nvPr/>
        </p:nvSpPr>
        <p:spPr bwMode="auto">
          <a:xfrm>
            <a:off x="2800350" y="47625"/>
            <a:ext cx="465138" cy="304800"/>
          </a:xfrm>
          <a:prstGeom prst="rect">
            <a:avLst/>
          </a:prstGeom>
          <a:solidFill>
            <a:schemeClr val="bg1"/>
          </a:solidFill>
          <a:ln w="9525" algn="ctr">
            <a:solidFill>
              <a:schemeClr val="bg1"/>
            </a:solidFill>
            <a:round/>
            <a:headEnd/>
            <a:tailEnd/>
          </a:ln>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eaLnBrk="1" hangingPunct="1">
              <a:spcBef>
                <a:spcPct val="0"/>
              </a:spcBef>
              <a:buClrTx/>
              <a:buFontTx/>
              <a:buNone/>
            </a:pPr>
            <a:endParaRPr lang="en-US" altLang="en-US" sz="4400">
              <a:solidFill>
                <a:schemeClr val="tx2"/>
              </a:solidFill>
            </a:endParaRPr>
          </a:p>
        </p:txBody>
      </p:sp>
      <p:sp>
        <p:nvSpPr>
          <p:cNvPr id="3" name="5-Point Star 2"/>
          <p:cNvSpPr/>
          <p:nvPr/>
        </p:nvSpPr>
        <p:spPr bwMode="auto">
          <a:xfrm>
            <a:off x="7648575" y="2336800"/>
            <a:ext cx="247650" cy="246063"/>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defTabSz="914400" eaLnBrk="1" hangingPunct="1">
              <a:defRPr/>
            </a:pPr>
            <a:endParaRPr lang="en-US" sz="4400">
              <a:solidFill>
                <a:schemeClr val="tx2"/>
              </a:solidFill>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2863"/>
            <a:ext cx="8229600" cy="1143000"/>
          </a:xfrm>
        </p:spPr>
        <p:txBody>
          <a:bodyPr/>
          <a:lstStyle/>
          <a:p>
            <a:r>
              <a:rPr lang="en-US" altLang="en-US" sz="2800" smtClean="0">
                <a:latin typeface="Arial" panose="020B0604020202020204" pitchFamily="34" charset="0"/>
              </a:rPr>
              <a:t>Among Largest Domestic Migration with Graduate or Professional Degrees </a:t>
            </a:r>
            <a:r>
              <a:rPr lang="en-US" altLang="en-US" sz="3200" smtClean="0">
                <a:latin typeface="Arial" panose="020B0604020202020204" pitchFamily="34" charset="0"/>
              </a:rPr>
              <a:t/>
            </a:r>
            <a:br>
              <a:rPr lang="en-US" altLang="en-US" sz="3200" smtClean="0">
                <a:latin typeface="Arial" panose="020B0604020202020204" pitchFamily="34" charset="0"/>
              </a:rPr>
            </a:br>
            <a:r>
              <a:rPr lang="en-US" altLang="en-US" sz="1800" smtClean="0">
                <a:latin typeface="Arial" panose="020B0604020202020204" pitchFamily="34" charset="0"/>
              </a:rPr>
              <a:t>(population 25 Years and Over)</a:t>
            </a:r>
          </a:p>
        </p:txBody>
      </p:sp>
      <p:graphicFrame>
        <p:nvGraphicFramePr>
          <p:cNvPr id="4" name="Content Placeholder 3"/>
          <p:cNvGraphicFramePr>
            <a:graphicFrameLocks noGrp="1"/>
          </p:cNvGraphicFramePr>
          <p:nvPr>
            <p:ph idx="1"/>
          </p:nvPr>
        </p:nvGraphicFramePr>
        <p:xfrm>
          <a:off x="65088" y="2035175"/>
          <a:ext cx="4244975" cy="2225675"/>
        </p:xfrm>
        <a:graphic>
          <a:graphicData uri="http://schemas.openxmlformats.org/drawingml/2006/table">
            <a:tbl>
              <a:tblPr firstRow="1" bandRow="1">
                <a:tableStyleId>{7E9639D4-E3E2-4D34-9284-5A2195B3D0D7}</a:tableStyleId>
              </a:tblPr>
              <a:tblGrid>
                <a:gridCol w="3128260">
                  <a:extLst>
                    <a:ext uri="{9D8B030D-6E8A-4147-A177-3AD203B41FA5}">
                      <a16:colId xmlns:a16="http://schemas.microsoft.com/office/drawing/2014/main" val="20000"/>
                    </a:ext>
                  </a:extLst>
                </a:gridCol>
                <a:gridCol w="1116715">
                  <a:extLst>
                    <a:ext uri="{9D8B030D-6E8A-4147-A177-3AD203B41FA5}">
                      <a16:colId xmlns:a16="http://schemas.microsoft.com/office/drawing/2014/main" val="20001"/>
                    </a:ext>
                  </a:extLst>
                </a:gridCol>
              </a:tblGrid>
              <a:tr h="370946">
                <a:tc>
                  <a:txBody>
                    <a:bodyPr/>
                    <a:lstStyle/>
                    <a:p>
                      <a:r>
                        <a:rPr lang="en-US" sz="1800" dirty="0" smtClean="0"/>
                        <a:t>Middlesex</a:t>
                      </a:r>
                      <a:r>
                        <a:rPr lang="en-US" sz="1800" baseline="0" dirty="0" smtClean="0"/>
                        <a:t>, Massachusetts</a:t>
                      </a:r>
                      <a:endParaRPr lang="en-US" sz="1800" dirty="0"/>
                    </a:p>
                  </a:txBody>
                  <a:tcPr marL="91453" marR="91453" marT="45733" marB="45733"/>
                </a:tc>
                <a:tc>
                  <a:txBody>
                    <a:bodyPr/>
                    <a:lstStyle/>
                    <a:p>
                      <a:pPr algn="r"/>
                      <a:r>
                        <a:rPr lang="en-US" sz="1800" dirty="0" smtClean="0"/>
                        <a:t>13,767</a:t>
                      </a:r>
                      <a:endParaRPr lang="en-US" sz="1800" dirty="0"/>
                    </a:p>
                  </a:txBody>
                  <a:tcPr marL="91453" marR="91453" marT="45733" marB="45733"/>
                </a:tc>
                <a:extLst>
                  <a:ext uri="{0D108BD9-81ED-4DB2-BD59-A6C34878D82A}">
                    <a16:rowId xmlns:a16="http://schemas.microsoft.com/office/drawing/2014/main" val="10000"/>
                  </a:ext>
                </a:extLst>
              </a:tr>
              <a:tr h="370946">
                <a:tc>
                  <a:txBody>
                    <a:bodyPr/>
                    <a:lstStyle/>
                    <a:p>
                      <a:r>
                        <a:rPr lang="en-US" sz="1600" dirty="0" smtClean="0"/>
                        <a:t>   From: Suffolk County, MA</a:t>
                      </a:r>
                      <a:endParaRPr lang="en-US" sz="1600" dirty="0"/>
                    </a:p>
                  </a:txBody>
                  <a:tcPr marL="91453" marR="91453" marT="45733" marB="45733">
                    <a:solidFill>
                      <a:srgbClr val="A45920">
                        <a:alpha val="25000"/>
                      </a:srgbClr>
                    </a:solidFill>
                  </a:tcPr>
                </a:tc>
                <a:tc>
                  <a:txBody>
                    <a:bodyPr/>
                    <a:lstStyle/>
                    <a:p>
                      <a:pPr algn="r"/>
                      <a:r>
                        <a:rPr lang="en-US" sz="1600" dirty="0" smtClean="0"/>
                        <a:t>2,932</a:t>
                      </a:r>
                      <a:endParaRPr lang="en-US" sz="1600" dirty="0"/>
                    </a:p>
                  </a:txBody>
                  <a:tcPr marL="91453" marR="91453" marT="45733" marB="45733">
                    <a:solidFill>
                      <a:srgbClr val="A45920">
                        <a:alpha val="25000"/>
                      </a:srgbClr>
                    </a:solidFill>
                  </a:tcPr>
                </a:tc>
                <a:extLst>
                  <a:ext uri="{0D108BD9-81ED-4DB2-BD59-A6C34878D82A}">
                    <a16:rowId xmlns:a16="http://schemas.microsoft.com/office/drawing/2014/main" val="10001"/>
                  </a:ext>
                </a:extLst>
              </a:tr>
              <a:tr h="370946">
                <a:tc>
                  <a:txBody>
                    <a:bodyPr/>
                    <a:lstStyle/>
                    <a:p>
                      <a:r>
                        <a:rPr lang="en-US" sz="1600" dirty="0" smtClean="0"/>
                        <a:t>               Norfolk</a:t>
                      </a:r>
                      <a:r>
                        <a:rPr lang="en-US" sz="1600" baseline="0" dirty="0" smtClean="0"/>
                        <a:t> County, MA</a:t>
                      </a:r>
                      <a:endParaRPr lang="en-US" sz="1600" dirty="0"/>
                    </a:p>
                  </a:txBody>
                  <a:tcPr marL="91453" marR="91453" marT="45733" marB="45733">
                    <a:solidFill>
                      <a:srgbClr val="A45920">
                        <a:alpha val="25000"/>
                      </a:srgbClr>
                    </a:solidFill>
                  </a:tcPr>
                </a:tc>
                <a:tc>
                  <a:txBody>
                    <a:bodyPr/>
                    <a:lstStyle/>
                    <a:p>
                      <a:pPr algn="r"/>
                      <a:r>
                        <a:rPr lang="en-US" sz="1600" dirty="0" smtClean="0"/>
                        <a:t>1,241</a:t>
                      </a:r>
                      <a:endParaRPr lang="en-US" sz="1600" dirty="0"/>
                    </a:p>
                  </a:txBody>
                  <a:tcPr marL="91453" marR="91453" marT="45733" marB="45733">
                    <a:solidFill>
                      <a:srgbClr val="A45920">
                        <a:alpha val="25000"/>
                      </a:srgbClr>
                    </a:solidFill>
                  </a:tcPr>
                </a:tc>
                <a:extLst>
                  <a:ext uri="{0D108BD9-81ED-4DB2-BD59-A6C34878D82A}">
                    <a16:rowId xmlns:a16="http://schemas.microsoft.com/office/drawing/2014/main" val="10002"/>
                  </a:ext>
                </a:extLst>
              </a:tr>
              <a:tr h="370946">
                <a:tc>
                  <a:txBody>
                    <a:bodyPr/>
                    <a:lstStyle/>
                    <a:p>
                      <a:r>
                        <a:rPr lang="en-US" sz="1600" dirty="0" smtClean="0"/>
                        <a:t>               Essex County, MA</a:t>
                      </a:r>
                      <a:endParaRPr lang="en-US" sz="1600" dirty="0"/>
                    </a:p>
                  </a:txBody>
                  <a:tcPr marL="91453" marR="91453" marT="45733" marB="45733">
                    <a:solidFill>
                      <a:srgbClr val="A45920">
                        <a:alpha val="25000"/>
                      </a:srgbClr>
                    </a:solidFill>
                  </a:tcPr>
                </a:tc>
                <a:tc>
                  <a:txBody>
                    <a:bodyPr/>
                    <a:lstStyle/>
                    <a:p>
                      <a:pPr algn="r"/>
                      <a:r>
                        <a:rPr lang="en-US" sz="1600" dirty="0" smtClean="0"/>
                        <a:t>528</a:t>
                      </a:r>
                      <a:endParaRPr lang="en-US" sz="1600" dirty="0"/>
                    </a:p>
                  </a:txBody>
                  <a:tcPr marL="91453" marR="91453" marT="45733" marB="45733">
                    <a:solidFill>
                      <a:srgbClr val="A45920">
                        <a:alpha val="25000"/>
                      </a:srgbClr>
                    </a:solidFill>
                  </a:tcPr>
                </a:tc>
                <a:extLst>
                  <a:ext uri="{0D108BD9-81ED-4DB2-BD59-A6C34878D82A}">
                    <a16:rowId xmlns:a16="http://schemas.microsoft.com/office/drawing/2014/main" val="10003"/>
                  </a:ext>
                </a:extLst>
              </a:tr>
              <a:tr h="370946">
                <a:tc>
                  <a:txBody>
                    <a:bodyPr/>
                    <a:lstStyle/>
                    <a:p>
                      <a:r>
                        <a:rPr lang="en-US" sz="1600" dirty="0" smtClean="0"/>
                        <a:t>               Worcester County, MA</a:t>
                      </a:r>
                      <a:endParaRPr lang="en-US" sz="1600" dirty="0"/>
                    </a:p>
                  </a:txBody>
                  <a:tcPr marL="91453" marR="91453" marT="45733" marB="45733">
                    <a:solidFill>
                      <a:srgbClr val="A45920">
                        <a:alpha val="25000"/>
                      </a:srgbClr>
                    </a:solidFill>
                  </a:tcPr>
                </a:tc>
                <a:tc>
                  <a:txBody>
                    <a:bodyPr/>
                    <a:lstStyle/>
                    <a:p>
                      <a:pPr algn="r"/>
                      <a:r>
                        <a:rPr lang="en-US" sz="1600" dirty="0" smtClean="0"/>
                        <a:t>454</a:t>
                      </a:r>
                      <a:endParaRPr lang="en-US" sz="1600" dirty="0"/>
                    </a:p>
                  </a:txBody>
                  <a:tcPr marL="91453" marR="91453" marT="45733" marB="45733">
                    <a:solidFill>
                      <a:srgbClr val="A45920">
                        <a:alpha val="25000"/>
                      </a:srgbClr>
                    </a:solidFill>
                  </a:tcPr>
                </a:tc>
                <a:extLst>
                  <a:ext uri="{0D108BD9-81ED-4DB2-BD59-A6C34878D82A}">
                    <a16:rowId xmlns:a16="http://schemas.microsoft.com/office/drawing/2014/main" val="10004"/>
                  </a:ext>
                </a:extLst>
              </a:tr>
              <a:tr h="370946">
                <a:tc>
                  <a:txBody>
                    <a:bodyPr/>
                    <a:lstStyle/>
                    <a:p>
                      <a:r>
                        <a:rPr lang="en-US" sz="1600" dirty="0" smtClean="0"/>
                        <a:t>               New York</a:t>
                      </a:r>
                      <a:r>
                        <a:rPr lang="en-US" sz="1600" baseline="0" dirty="0" smtClean="0"/>
                        <a:t> County, NY</a:t>
                      </a:r>
                      <a:endParaRPr lang="en-US" sz="1600" dirty="0"/>
                    </a:p>
                  </a:txBody>
                  <a:tcPr marL="91453" marR="91453" marT="45733" marB="45733">
                    <a:solidFill>
                      <a:srgbClr val="A45920">
                        <a:alpha val="25000"/>
                      </a:srgbClr>
                    </a:solidFill>
                  </a:tcPr>
                </a:tc>
                <a:tc>
                  <a:txBody>
                    <a:bodyPr/>
                    <a:lstStyle/>
                    <a:p>
                      <a:pPr algn="r"/>
                      <a:r>
                        <a:rPr lang="en-US" sz="1600" dirty="0" smtClean="0"/>
                        <a:t>448</a:t>
                      </a:r>
                      <a:endParaRPr lang="en-US" sz="1600" dirty="0"/>
                    </a:p>
                  </a:txBody>
                  <a:tcPr marL="91453" marR="91453" marT="45733" marB="45733">
                    <a:solidFill>
                      <a:srgbClr val="A45920">
                        <a:alpha val="25000"/>
                      </a:srgbClr>
                    </a:solidFill>
                  </a:tcPr>
                </a:tc>
                <a:extLst>
                  <a:ext uri="{0D108BD9-81ED-4DB2-BD59-A6C34878D82A}">
                    <a16:rowId xmlns:a16="http://schemas.microsoft.com/office/drawing/2014/main" val="10005"/>
                  </a:ext>
                </a:extLst>
              </a:tr>
            </a:tbl>
          </a:graphicData>
        </a:graphic>
      </p:graphicFrame>
      <p:sp>
        <p:nvSpPr>
          <p:cNvPr id="5" name="Rectangle 4"/>
          <p:cNvSpPr/>
          <p:nvPr/>
        </p:nvSpPr>
        <p:spPr>
          <a:xfrm>
            <a:off x="5502692" y="1287934"/>
            <a:ext cx="2879314" cy="769441"/>
          </a:xfrm>
          <a:prstGeom prst="rect">
            <a:avLst/>
          </a:prstGeom>
          <a:noFill/>
        </p:spPr>
        <p:txBody>
          <a:bodyPr wrap="none">
            <a:spAutoFit/>
          </a:bodyPr>
          <a:lstStyle/>
          <a:p>
            <a:pPr algn="ctr" eaLnBrk="1" hangingPunct="1">
              <a:defRPr/>
            </a:pPr>
            <a:r>
              <a:rPr lang="en-US" sz="4400" b="1" dirty="0">
                <a:ln w="12700">
                  <a:solidFill>
                    <a:schemeClr val="tx2">
                      <a:satMod val="155000"/>
                    </a:schemeClr>
                  </a:solidFill>
                  <a:prstDash val="solid"/>
                </a:ln>
                <a:solidFill>
                  <a:srgbClr val="3A765E"/>
                </a:solidFill>
                <a:effectLst>
                  <a:outerShdw blurRad="41275" dist="20320" dir="1800000" algn="tl" rotWithShape="0">
                    <a:srgbClr val="000000">
                      <a:alpha val="40000"/>
                    </a:srgbClr>
                  </a:outerShdw>
                </a:effectLst>
                <a:latin typeface="Arial" charset="0"/>
              </a:rPr>
              <a:t>Outbound</a:t>
            </a:r>
          </a:p>
        </p:txBody>
      </p:sp>
      <p:sp>
        <p:nvSpPr>
          <p:cNvPr id="7" name="Rectangle 6"/>
          <p:cNvSpPr/>
          <p:nvPr/>
        </p:nvSpPr>
        <p:spPr>
          <a:xfrm>
            <a:off x="956638" y="1266179"/>
            <a:ext cx="2409635" cy="769441"/>
          </a:xfrm>
          <a:prstGeom prst="rect">
            <a:avLst/>
          </a:prstGeom>
          <a:noFill/>
        </p:spPr>
        <p:txBody>
          <a:bodyPr wrap="none">
            <a:spAutoFit/>
          </a:bodyPr>
          <a:lstStyle/>
          <a:p>
            <a:pPr algn="ctr" eaLnBrk="1" hangingPunct="1">
              <a:defRPr/>
            </a:pPr>
            <a:r>
              <a:rPr lang="en-US" sz="4400" b="1" dirty="0">
                <a:ln w="12700">
                  <a:solidFill>
                    <a:schemeClr val="tx2">
                      <a:satMod val="155000"/>
                    </a:schemeClr>
                  </a:solidFill>
                  <a:prstDash val="solid"/>
                </a:ln>
                <a:solidFill>
                  <a:srgbClr val="A45920"/>
                </a:solidFill>
                <a:effectLst>
                  <a:outerShdw blurRad="41275" dist="20320" dir="1800000" algn="tl" rotWithShape="0">
                    <a:srgbClr val="000000">
                      <a:alpha val="40000"/>
                    </a:srgbClr>
                  </a:outerShdw>
                </a:effectLst>
                <a:latin typeface="Arial" charset="0"/>
              </a:rPr>
              <a:t>Inbound</a:t>
            </a:r>
          </a:p>
        </p:txBody>
      </p:sp>
      <p:graphicFrame>
        <p:nvGraphicFramePr>
          <p:cNvPr id="8" name="Content Placeholder 3"/>
          <p:cNvGraphicFramePr>
            <a:graphicFrameLocks/>
          </p:cNvGraphicFramePr>
          <p:nvPr/>
        </p:nvGraphicFramePr>
        <p:xfrm>
          <a:off x="4792663" y="2041525"/>
          <a:ext cx="4244975" cy="2224088"/>
        </p:xfrm>
        <a:graphic>
          <a:graphicData uri="http://schemas.openxmlformats.org/drawingml/2006/table">
            <a:tbl>
              <a:tblPr firstRow="1" bandRow="1">
                <a:tableStyleId>{7E9639D4-E3E2-4D34-9284-5A2195B3D0D7}</a:tableStyleId>
              </a:tblPr>
              <a:tblGrid>
                <a:gridCol w="3233934">
                  <a:extLst>
                    <a:ext uri="{9D8B030D-6E8A-4147-A177-3AD203B41FA5}">
                      <a16:colId xmlns:a16="http://schemas.microsoft.com/office/drawing/2014/main" val="20000"/>
                    </a:ext>
                  </a:extLst>
                </a:gridCol>
                <a:gridCol w="1011041">
                  <a:extLst>
                    <a:ext uri="{9D8B030D-6E8A-4147-A177-3AD203B41FA5}">
                      <a16:colId xmlns:a16="http://schemas.microsoft.com/office/drawing/2014/main" val="20001"/>
                    </a:ext>
                  </a:extLst>
                </a:gridCol>
              </a:tblGrid>
              <a:tr h="370681">
                <a:tc>
                  <a:txBody>
                    <a:bodyPr/>
                    <a:lstStyle/>
                    <a:p>
                      <a:r>
                        <a:rPr lang="en-US" sz="1800" dirty="0" smtClean="0"/>
                        <a:t>Middlesex</a:t>
                      </a:r>
                      <a:r>
                        <a:rPr lang="en-US" sz="1800" baseline="0" dirty="0" smtClean="0"/>
                        <a:t>, Massachusetts</a:t>
                      </a:r>
                      <a:endParaRPr lang="en-US" sz="1800" dirty="0"/>
                    </a:p>
                  </a:txBody>
                  <a:tcPr marL="91453" marR="91453" marT="45700" marB="45700"/>
                </a:tc>
                <a:tc>
                  <a:txBody>
                    <a:bodyPr/>
                    <a:lstStyle/>
                    <a:p>
                      <a:pPr algn="r"/>
                      <a:r>
                        <a:rPr lang="en-US" sz="1800" dirty="0" smtClean="0"/>
                        <a:t>14,342</a:t>
                      </a:r>
                      <a:endParaRPr lang="en-US" sz="1800" dirty="0"/>
                    </a:p>
                  </a:txBody>
                  <a:tcPr marL="91453" marR="91453" marT="45700" marB="45700"/>
                </a:tc>
                <a:extLst>
                  <a:ext uri="{0D108BD9-81ED-4DB2-BD59-A6C34878D82A}">
                    <a16:rowId xmlns:a16="http://schemas.microsoft.com/office/drawing/2014/main" val="10000"/>
                  </a:ext>
                </a:extLst>
              </a:tr>
              <a:tr h="370681">
                <a:tc>
                  <a:txBody>
                    <a:bodyPr/>
                    <a:lstStyle/>
                    <a:p>
                      <a:r>
                        <a:rPr lang="en-US" sz="1600" dirty="0" smtClean="0"/>
                        <a:t>   To: Suffolk County, MA</a:t>
                      </a:r>
                      <a:endParaRPr lang="en-US" sz="1600" dirty="0"/>
                    </a:p>
                  </a:txBody>
                  <a:tcPr marL="91453" marR="91453" marT="45700" marB="45700">
                    <a:solidFill>
                      <a:srgbClr val="3A765E">
                        <a:alpha val="25000"/>
                      </a:srgbClr>
                    </a:solidFill>
                  </a:tcPr>
                </a:tc>
                <a:tc>
                  <a:txBody>
                    <a:bodyPr/>
                    <a:lstStyle/>
                    <a:p>
                      <a:pPr algn="r"/>
                      <a:r>
                        <a:rPr lang="en-US" sz="1600" dirty="0" smtClean="0"/>
                        <a:t>1,812</a:t>
                      </a:r>
                      <a:endParaRPr lang="en-US" sz="1600" dirty="0"/>
                    </a:p>
                  </a:txBody>
                  <a:tcPr marL="91453" marR="91453" marT="45700" marB="45700">
                    <a:solidFill>
                      <a:srgbClr val="3A765E">
                        <a:alpha val="25000"/>
                      </a:srgbClr>
                    </a:solidFill>
                  </a:tcPr>
                </a:tc>
                <a:extLst>
                  <a:ext uri="{0D108BD9-81ED-4DB2-BD59-A6C34878D82A}">
                    <a16:rowId xmlns:a16="http://schemas.microsoft.com/office/drawing/2014/main" val="10001"/>
                  </a:ext>
                </a:extLst>
              </a:tr>
              <a:tr h="3706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               Norfolk County, MA </a:t>
                      </a:r>
                    </a:p>
                  </a:txBody>
                  <a:tcPr marL="91453" marR="91453" marT="45700" marB="45700">
                    <a:solidFill>
                      <a:srgbClr val="3A765E">
                        <a:alpha val="25000"/>
                      </a:srgbClr>
                    </a:solidFill>
                  </a:tcPr>
                </a:tc>
                <a:tc>
                  <a:txBody>
                    <a:bodyPr/>
                    <a:lstStyle/>
                    <a:p>
                      <a:pPr algn="r"/>
                      <a:r>
                        <a:rPr lang="en-US" sz="1600" dirty="0" smtClean="0"/>
                        <a:t>1,697</a:t>
                      </a:r>
                      <a:endParaRPr lang="en-US" sz="1600" dirty="0"/>
                    </a:p>
                  </a:txBody>
                  <a:tcPr marL="91453" marR="91453" marT="45700" marB="45700">
                    <a:solidFill>
                      <a:srgbClr val="3A765E">
                        <a:alpha val="25000"/>
                      </a:srgbClr>
                    </a:solidFill>
                  </a:tcPr>
                </a:tc>
                <a:extLst>
                  <a:ext uri="{0D108BD9-81ED-4DB2-BD59-A6C34878D82A}">
                    <a16:rowId xmlns:a16="http://schemas.microsoft.com/office/drawing/2014/main" val="10002"/>
                  </a:ext>
                </a:extLst>
              </a:tr>
              <a:tr h="370681">
                <a:tc>
                  <a:txBody>
                    <a:bodyPr/>
                    <a:lstStyle/>
                    <a:p>
                      <a:r>
                        <a:rPr lang="en-US" sz="1600" dirty="0" smtClean="0"/>
                        <a:t>               Essex County, MA</a:t>
                      </a:r>
                      <a:endParaRPr lang="en-US" sz="1600" dirty="0"/>
                    </a:p>
                  </a:txBody>
                  <a:tcPr marL="91453" marR="91453" marT="45700" marB="45700">
                    <a:solidFill>
                      <a:srgbClr val="3A765E">
                        <a:alpha val="25000"/>
                      </a:srgbClr>
                    </a:solidFill>
                  </a:tcPr>
                </a:tc>
                <a:tc>
                  <a:txBody>
                    <a:bodyPr/>
                    <a:lstStyle/>
                    <a:p>
                      <a:pPr algn="r"/>
                      <a:r>
                        <a:rPr lang="en-US" sz="1600" dirty="0" smtClean="0"/>
                        <a:t>799</a:t>
                      </a:r>
                      <a:endParaRPr lang="en-US" sz="1600" dirty="0"/>
                    </a:p>
                  </a:txBody>
                  <a:tcPr marL="91453" marR="91453" marT="45700" marB="45700">
                    <a:solidFill>
                      <a:srgbClr val="3A765E">
                        <a:alpha val="25000"/>
                      </a:srgbClr>
                    </a:solidFill>
                  </a:tcPr>
                </a:tc>
                <a:extLst>
                  <a:ext uri="{0D108BD9-81ED-4DB2-BD59-A6C34878D82A}">
                    <a16:rowId xmlns:a16="http://schemas.microsoft.com/office/drawing/2014/main" val="10003"/>
                  </a:ext>
                </a:extLst>
              </a:tr>
              <a:tr h="3706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              </a:t>
                      </a:r>
                      <a:r>
                        <a:rPr lang="en-US" sz="1600" baseline="0" dirty="0" smtClean="0"/>
                        <a:t> Worcester County, MA</a:t>
                      </a:r>
                      <a:endParaRPr lang="en-US" sz="1600" dirty="0" smtClean="0"/>
                    </a:p>
                  </a:txBody>
                  <a:tcPr marL="91453" marR="91453" marT="45700" marB="45700">
                    <a:solidFill>
                      <a:srgbClr val="3A765E">
                        <a:alpha val="25000"/>
                      </a:srgbClr>
                    </a:solidFill>
                  </a:tcPr>
                </a:tc>
                <a:tc>
                  <a:txBody>
                    <a:bodyPr/>
                    <a:lstStyle/>
                    <a:p>
                      <a:pPr algn="r"/>
                      <a:r>
                        <a:rPr lang="en-US" sz="1600" dirty="0" smtClean="0"/>
                        <a:t>712</a:t>
                      </a:r>
                      <a:endParaRPr lang="en-US" sz="1600" dirty="0"/>
                    </a:p>
                  </a:txBody>
                  <a:tcPr marL="91453" marR="91453" marT="45700" marB="45700">
                    <a:solidFill>
                      <a:srgbClr val="3A765E">
                        <a:alpha val="25000"/>
                      </a:srgbClr>
                    </a:solidFill>
                  </a:tcPr>
                </a:tc>
                <a:extLst>
                  <a:ext uri="{0D108BD9-81ED-4DB2-BD59-A6C34878D82A}">
                    <a16:rowId xmlns:a16="http://schemas.microsoft.com/office/drawing/2014/main" val="10004"/>
                  </a:ext>
                </a:extLst>
              </a:tr>
              <a:tr h="370681">
                <a:tc>
                  <a:txBody>
                    <a:bodyPr/>
                    <a:lstStyle/>
                    <a:p>
                      <a:r>
                        <a:rPr lang="en-US" sz="1600" dirty="0" smtClean="0"/>
                        <a:t>               New York County, NY</a:t>
                      </a:r>
                      <a:endParaRPr lang="en-US" sz="1600" dirty="0"/>
                    </a:p>
                  </a:txBody>
                  <a:tcPr marL="91453" marR="91453" marT="45700" marB="45700">
                    <a:solidFill>
                      <a:srgbClr val="3A765E">
                        <a:alpha val="25000"/>
                      </a:srgbClr>
                    </a:solidFill>
                  </a:tcPr>
                </a:tc>
                <a:tc>
                  <a:txBody>
                    <a:bodyPr/>
                    <a:lstStyle/>
                    <a:p>
                      <a:pPr algn="r"/>
                      <a:r>
                        <a:rPr lang="en-US" sz="1600" dirty="0" smtClean="0"/>
                        <a:t>605</a:t>
                      </a:r>
                      <a:endParaRPr lang="en-US" sz="1600" dirty="0"/>
                    </a:p>
                  </a:txBody>
                  <a:tcPr marL="91453" marR="91453" marT="45700" marB="45700">
                    <a:solidFill>
                      <a:srgbClr val="3A765E">
                        <a:alpha val="25000"/>
                      </a:srgbClr>
                    </a:solidFill>
                  </a:tcPr>
                </a:tc>
                <a:extLst>
                  <a:ext uri="{0D108BD9-81ED-4DB2-BD59-A6C34878D82A}">
                    <a16:rowId xmlns:a16="http://schemas.microsoft.com/office/drawing/2014/main" val="10005"/>
                  </a:ext>
                </a:extLst>
              </a:tr>
            </a:tbl>
          </a:graphicData>
        </a:graphic>
      </p:graphicFrame>
      <p:sp>
        <p:nvSpPr>
          <p:cNvPr id="22577" name="TextBox 8"/>
          <p:cNvSpPr txBox="1">
            <a:spLocks noChangeArrowheads="1"/>
          </p:cNvSpPr>
          <p:nvPr/>
        </p:nvSpPr>
        <p:spPr bwMode="auto">
          <a:xfrm>
            <a:off x="769938" y="4843463"/>
            <a:ext cx="76120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t>Migrants 25 years and over with graduate or professional degrees were moving into and out of Middlesex County, MA.  Among the largest inflows were those from neighboring counties and New York County, NY.  In fact, 21.3 percent of the inbound flow of people with graduate or professional degrees was from Suffolk County, MA.      </a:t>
            </a:r>
          </a:p>
        </p:txBody>
      </p:sp>
      <p:sp>
        <p:nvSpPr>
          <p:cNvPr id="22578" name="TextBox 1"/>
          <p:cNvSpPr txBox="1">
            <a:spLocks noChangeArrowheads="1"/>
          </p:cNvSpPr>
          <p:nvPr/>
        </p:nvSpPr>
        <p:spPr bwMode="auto">
          <a:xfrm>
            <a:off x="23813" y="4281488"/>
            <a:ext cx="5386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Source:  American FactFinder and County-to-County Table Package, 2007-2011 5-yr ACS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r="26424"/>
          <a:stretch>
            <a:fillRect/>
          </a:stretch>
        </p:blipFill>
        <p:spPr bwMode="auto">
          <a:xfrm>
            <a:off x="2416175" y="0"/>
            <a:ext cx="6727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5-Point Star 11"/>
          <p:cNvSpPr/>
          <p:nvPr/>
        </p:nvSpPr>
        <p:spPr bwMode="auto">
          <a:xfrm>
            <a:off x="8235950" y="1766888"/>
            <a:ext cx="187325" cy="187325"/>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defTabSz="914400" eaLnBrk="1" hangingPunct="1">
              <a:defRPr/>
            </a:pPr>
            <a:endParaRPr lang="en-US" sz="4400">
              <a:solidFill>
                <a:schemeClr val="tx2"/>
              </a:solidFill>
              <a:latin typeface="Arial" charset="0"/>
            </a:endParaRPr>
          </a:p>
        </p:txBody>
      </p:sp>
      <p:sp>
        <p:nvSpPr>
          <p:cNvPr id="23556" name="Rectangle 12"/>
          <p:cNvSpPr>
            <a:spLocks noChangeArrowheads="1"/>
          </p:cNvSpPr>
          <p:nvPr/>
        </p:nvSpPr>
        <p:spPr bwMode="auto">
          <a:xfrm>
            <a:off x="2236788" y="25400"/>
            <a:ext cx="1624012" cy="820738"/>
          </a:xfrm>
          <a:prstGeom prst="rect">
            <a:avLst/>
          </a:prstGeom>
          <a:solidFill>
            <a:schemeClr val="bg1"/>
          </a:solidFill>
          <a:ln w="9525" algn="ctr">
            <a:solidFill>
              <a:schemeClr val="bg1"/>
            </a:solidFill>
            <a:round/>
            <a:headEnd/>
            <a:tailEnd/>
          </a:ln>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eaLnBrk="1" hangingPunct="1">
              <a:spcBef>
                <a:spcPct val="0"/>
              </a:spcBef>
              <a:buClrTx/>
              <a:buFontTx/>
              <a:buNone/>
            </a:pPr>
            <a:endParaRPr lang="en-US" altLang="en-US" sz="4400">
              <a:solidFill>
                <a:schemeClr val="tx2"/>
              </a:solidFill>
            </a:endParaRPr>
          </a:p>
        </p:txBody>
      </p:sp>
      <p:sp>
        <p:nvSpPr>
          <p:cNvPr id="23557" name="Rectangle 5"/>
          <p:cNvSpPr>
            <a:spLocks noChangeArrowheads="1"/>
          </p:cNvSpPr>
          <p:nvPr/>
        </p:nvSpPr>
        <p:spPr bwMode="auto">
          <a:xfrm>
            <a:off x="8631238" y="168275"/>
            <a:ext cx="442912" cy="606425"/>
          </a:xfrm>
          <a:prstGeom prst="rect">
            <a:avLst/>
          </a:prstGeom>
          <a:solidFill>
            <a:schemeClr val="bg1"/>
          </a:solidFill>
          <a:ln w="9525" algn="ctr">
            <a:solidFill>
              <a:schemeClr val="bg1"/>
            </a:solidFill>
            <a:round/>
            <a:headEnd/>
            <a:tailEnd/>
          </a:ln>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eaLnBrk="1" hangingPunct="1">
              <a:spcBef>
                <a:spcPct val="0"/>
              </a:spcBef>
              <a:buClrTx/>
              <a:buFontTx/>
              <a:buNone/>
            </a:pPr>
            <a:endParaRPr lang="en-US" altLang="en-US" sz="4400">
              <a:solidFill>
                <a:schemeClr val="tx2"/>
              </a:solidFill>
            </a:endParaRPr>
          </a:p>
        </p:txBody>
      </p:sp>
      <p:sp>
        <p:nvSpPr>
          <p:cNvPr id="23558" name="Rectangle 3"/>
          <p:cNvSpPr>
            <a:spLocks noChangeArrowheads="1"/>
          </p:cNvSpPr>
          <p:nvPr/>
        </p:nvSpPr>
        <p:spPr bwMode="auto">
          <a:xfrm>
            <a:off x="247650" y="155575"/>
            <a:ext cx="43370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r>
              <a:rPr lang="en-US" altLang="en-US"/>
              <a:t>Why does my </a:t>
            </a:r>
          </a:p>
          <a:p>
            <a:pPr eaLnBrk="1" hangingPunct="1">
              <a:spcBef>
                <a:spcPct val="0"/>
              </a:spcBef>
              <a:buClrTx/>
              <a:buFont typeface="Arial" panose="020B0604020202020204" pitchFamily="34" charset="0"/>
              <a:buNone/>
            </a:pPr>
            <a:r>
              <a:rPr lang="en-US" altLang="en-US"/>
              <a:t>map have so </a:t>
            </a:r>
          </a:p>
          <a:p>
            <a:pPr eaLnBrk="1" hangingPunct="1">
              <a:spcBef>
                <a:spcPct val="0"/>
              </a:spcBef>
              <a:buClrTx/>
              <a:buFont typeface="Arial" panose="020B0604020202020204" pitchFamily="34" charset="0"/>
              <a:buNone/>
            </a:pPr>
            <a:r>
              <a:rPr lang="en-US" altLang="en-US"/>
              <a:t>much gray? </a:t>
            </a:r>
          </a:p>
        </p:txBody>
      </p:sp>
      <p:sp>
        <p:nvSpPr>
          <p:cNvPr id="23559" name="Rectangle 13"/>
          <p:cNvSpPr>
            <a:spLocks noChangeArrowheads="1"/>
          </p:cNvSpPr>
          <p:nvPr/>
        </p:nvSpPr>
        <p:spPr bwMode="auto">
          <a:xfrm>
            <a:off x="2219325" y="3786188"/>
            <a:ext cx="1641475" cy="1162050"/>
          </a:xfrm>
          <a:prstGeom prst="rect">
            <a:avLst/>
          </a:prstGeom>
          <a:solidFill>
            <a:schemeClr val="bg1"/>
          </a:solidFill>
          <a:ln w="9525" algn="ctr">
            <a:solidFill>
              <a:schemeClr val="bg1"/>
            </a:solidFill>
            <a:round/>
            <a:headEnd/>
            <a:tailEnd/>
          </a:ln>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eaLnBrk="1" hangingPunct="1">
              <a:spcBef>
                <a:spcPct val="0"/>
              </a:spcBef>
              <a:buClrTx/>
              <a:buFontTx/>
              <a:buNone/>
            </a:pPr>
            <a:endParaRPr lang="en-US" altLang="en-US" sz="4400">
              <a:solidFill>
                <a:schemeClr val="tx2"/>
              </a:solidFill>
            </a:endParaRPr>
          </a:p>
        </p:txBody>
      </p:sp>
      <p:sp>
        <p:nvSpPr>
          <p:cNvPr id="23560" name="Rectangle 6"/>
          <p:cNvSpPr>
            <a:spLocks noChangeArrowheads="1"/>
          </p:cNvSpPr>
          <p:nvPr/>
        </p:nvSpPr>
        <p:spPr bwMode="auto">
          <a:xfrm>
            <a:off x="290513" y="319405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The ACS uses various </a:t>
            </a:r>
          </a:p>
          <a:p>
            <a:pPr eaLnBrk="1" hangingPunct="1">
              <a:spcBef>
                <a:spcPct val="0"/>
              </a:spcBef>
              <a:buClrTx/>
              <a:buFontTx/>
              <a:buNone/>
            </a:pPr>
            <a:r>
              <a:rPr lang="en-US" altLang="en-US" sz="1800"/>
              <a:t>disclosure avoidance measures </a:t>
            </a:r>
          </a:p>
          <a:p>
            <a:pPr eaLnBrk="1" hangingPunct="1">
              <a:spcBef>
                <a:spcPct val="0"/>
              </a:spcBef>
              <a:buClrTx/>
              <a:buFontTx/>
              <a:buNone/>
            </a:pPr>
            <a:r>
              <a:rPr lang="en-US" altLang="en-US" sz="1800"/>
              <a:t>for county-to-county migration </a:t>
            </a:r>
          </a:p>
          <a:p>
            <a:pPr eaLnBrk="1" hangingPunct="1">
              <a:spcBef>
                <a:spcPct val="0"/>
              </a:spcBef>
              <a:buClrTx/>
              <a:buFontTx/>
              <a:buNone/>
            </a:pPr>
            <a:r>
              <a:rPr lang="en-US" altLang="en-US" sz="1800"/>
              <a:t>estimates. </a:t>
            </a:r>
          </a:p>
        </p:txBody>
      </p:sp>
      <p:sp>
        <p:nvSpPr>
          <p:cNvPr id="23561" name="Rectangle 4"/>
          <p:cNvSpPr>
            <a:spLocks noChangeArrowheads="1"/>
          </p:cNvSpPr>
          <p:nvPr/>
        </p:nvSpPr>
        <p:spPr bwMode="auto">
          <a:xfrm>
            <a:off x="234950" y="4732338"/>
            <a:ext cx="8618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Only information is displayed by the selected characteristic if at least 3 people in different households or individuals in group quarters in sample for the characteristic universe.  Otherwise, the county is gray in the Flows Mapper.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lstStyle/>
          <a:p>
            <a:pPr marL="0" indent="0">
              <a:buFont typeface="Arial" panose="020B0604020202020204" pitchFamily="34" charset="0"/>
              <a:buNone/>
            </a:pPr>
            <a:r>
              <a:rPr lang="en-US" altLang="en-US" smtClean="0">
                <a:latin typeface="Arial" panose="020B0604020202020204" pitchFamily="34" charset="0"/>
              </a:rPr>
              <a:t> </a:t>
            </a:r>
          </a:p>
        </p:txBody>
      </p:sp>
      <p:sp>
        <p:nvSpPr>
          <p:cNvPr id="3075" name="Rectangle 4"/>
          <p:cNvSpPr>
            <a:spLocks noChangeArrowheads="1"/>
          </p:cNvSpPr>
          <p:nvPr/>
        </p:nvSpPr>
        <p:spPr bwMode="auto">
          <a:xfrm>
            <a:off x="457200" y="268288"/>
            <a:ext cx="8086725"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defRPr/>
            </a:pPr>
            <a:r>
              <a:rPr lang="en-US" altLang="en-US" sz="2800" dirty="0" smtClean="0"/>
              <a:t>The U.S. Census Bureau is releasing new data and tools that allow users to examine migration patterns of people.  </a:t>
            </a:r>
          </a:p>
          <a:p>
            <a:pPr eaLnBrk="1" hangingPunct="1">
              <a:defRPr/>
            </a:pPr>
            <a:endParaRPr lang="en-US" altLang="en-US" sz="2400" dirty="0" smtClean="0"/>
          </a:p>
          <a:p>
            <a:pPr>
              <a:defRPr/>
            </a:pPr>
            <a:r>
              <a:rPr lang="en-US" sz="2800" dirty="0" smtClean="0"/>
              <a:t>Products consist </a:t>
            </a:r>
            <a:r>
              <a:rPr lang="en-US" sz="2800" dirty="0"/>
              <a:t>of two main components:</a:t>
            </a:r>
          </a:p>
          <a:p>
            <a:pPr>
              <a:defRPr/>
            </a:pPr>
            <a:endParaRPr lang="en-US" sz="2000" dirty="0"/>
          </a:p>
          <a:p>
            <a:pPr marL="514350" indent="-514350">
              <a:buFont typeface="+mj-lt"/>
              <a:buAutoNum type="arabicPeriod"/>
              <a:defRPr/>
            </a:pPr>
            <a:r>
              <a:rPr lang="en-US" sz="2400" dirty="0"/>
              <a:t>County-to-County </a:t>
            </a:r>
            <a:r>
              <a:rPr lang="en-US" sz="2400" dirty="0" smtClean="0"/>
              <a:t>Migration Flows Package</a:t>
            </a:r>
            <a:endParaRPr lang="en-US" sz="2000" dirty="0"/>
          </a:p>
          <a:p>
            <a:pPr marL="971550" lvl="1" indent="-514350">
              <a:buFont typeface="Arial" panose="020B0604020202020204" pitchFamily="34" charset="0"/>
              <a:buChar char="•"/>
              <a:defRPr/>
            </a:pPr>
            <a:r>
              <a:rPr lang="en-US" sz="2000" dirty="0"/>
              <a:t>Excel and text tables – includes additional estimates and margins of error (MOE) for </a:t>
            </a:r>
            <a:r>
              <a:rPr lang="en-US" sz="2000" dirty="0" smtClean="0"/>
              <a:t>analysis</a:t>
            </a:r>
            <a:r>
              <a:rPr lang="en-US" dirty="0"/>
              <a:t/>
            </a:r>
            <a:br>
              <a:rPr lang="en-US" dirty="0"/>
            </a:br>
            <a:endParaRPr lang="en-US" dirty="0"/>
          </a:p>
          <a:p>
            <a:pPr marL="514350" indent="-514350">
              <a:buFont typeface="+mj-lt"/>
              <a:buAutoNum type="arabicPeriod"/>
              <a:defRPr/>
            </a:pPr>
            <a:r>
              <a:rPr lang="en-US" sz="2400" dirty="0"/>
              <a:t>Census Flows Mapper</a:t>
            </a:r>
          </a:p>
          <a:p>
            <a:pPr marL="971550" lvl="1" indent="-514350">
              <a:buFont typeface="Arial" panose="020B0604020202020204" pitchFamily="34" charset="0"/>
              <a:buChar char="•"/>
              <a:defRPr/>
            </a:pPr>
            <a:r>
              <a:rPr lang="en-US" sz="2000" dirty="0"/>
              <a:t>Users can look at migration patterns at  national and regional scales across many different population characteristics for counties of interest</a:t>
            </a:r>
          </a:p>
          <a:p>
            <a:pPr marL="971550" lvl="1" indent="-514350">
              <a:buFont typeface="Arial" panose="020B0604020202020204" pitchFamily="34" charset="0"/>
              <a:buChar char="•"/>
              <a:defRPr/>
            </a:pPr>
            <a:r>
              <a:rPr lang="en-US" sz="2000" dirty="0"/>
              <a:t>Tutorial illustrates how to use inbound, outbound, and net migration for </a:t>
            </a:r>
            <a:r>
              <a:rPr lang="en-US" sz="2000" dirty="0" smtClean="0"/>
              <a:t>analysis</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144463" y="1495425"/>
            <a:ext cx="8767762" cy="2946400"/>
          </a:xfrm>
        </p:spPr>
        <p:txBody>
          <a:bodyPr/>
          <a:lstStyle/>
          <a:p>
            <a:r>
              <a:rPr lang="en-US" altLang="en-US" sz="3600" smtClean="0">
                <a:latin typeface="Arial" panose="020B0604020202020204" pitchFamily="34" charset="0"/>
              </a:rPr>
              <a:t>Example:  Middlesex County, MA</a:t>
            </a:r>
            <a:r>
              <a:rPr lang="en-US" altLang="en-US" sz="2800" smtClean="0">
                <a:latin typeface="Arial" panose="020B0604020202020204" pitchFamily="34" charset="0"/>
              </a:rPr>
              <a:t/>
            </a:r>
            <a:br>
              <a:rPr lang="en-US" altLang="en-US" sz="2800" smtClean="0">
                <a:latin typeface="Arial" panose="020B0604020202020204" pitchFamily="34" charset="0"/>
              </a:rPr>
            </a:br>
            <a:r>
              <a:rPr lang="en-US" altLang="en-US" sz="2800" smtClean="0">
                <a:latin typeface="Arial" panose="020B0604020202020204" pitchFamily="34" charset="0"/>
              </a:rPr>
              <a:t/>
            </a:r>
            <a:br>
              <a:rPr lang="en-US" altLang="en-US" sz="2800" smtClean="0">
                <a:latin typeface="Arial" panose="020B0604020202020204" pitchFamily="34" charset="0"/>
              </a:rPr>
            </a:br>
            <a:r>
              <a:rPr lang="en-US" altLang="en-US" sz="3100" smtClean="0">
                <a:latin typeface="Arial" panose="020B0604020202020204" pitchFamily="34" charset="0"/>
              </a:rPr>
              <a:t>A </a:t>
            </a:r>
            <a:r>
              <a:rPr lang="en-US" altLang="en-US" sz="3100" u="sng" smtClean="0">
                <a:latin typeface="Arial" panose="020B0604020202020204" pitchFamily="34" charset="0"/>
              </a:rPr>
              <a:t>Regional</a:t>
            </a:r>
            <a:r>
              <a:rPr lang="en-US" altLang="en-US" sz="3100" smtClean="0">
                <a:latin typeface="Arial" panose="020B0604020202020204" pitchFamily="34" charset="0"/>
              </a:rPr>
              <a:t> View </a:t>
            </a:r>
            <a:br>
              <a:rPr lang="en-US" altLang="en-US" sz="3100" smtClean="0">
                <a:latin typeface="Arial" panose="020B0604020202020204" pitchFamily="34" charset="0"/>
              </a:rPr>
            </a:br>
            <a:r>
              <a:rPr lang="en-US" altLang="en-US" sz="3100" smtClean="0">
                <a:latin typeface="Arial" panose="020B0604020202020204" pitchFamily="34" charset="0"/>
              </a:rPr>
              <a:t>of Net Migration Flows for those with </a:t>
            </a:r>
            <a:br>
              <a:rPr lang="en-US" altLang="en-US" sz="3100" smtClean="0">
                <a:latin typeface="Arial" panose="020B0604020202020204" pitchFamily="34" charset="0"/>
              </a:rPr>
            </a:br>
            <a:r>
              <a:rPr lang="en-US" altLang="en-US" sz="3100" smtClean="0">
                <a:latin typeface="Arial" panose="020B0604020202020204" pitchFamily="34" charset="0"/>
              </a:rPr>
              <a:t>Graduate or Professional Degrees </a:t>
            </a:r>
            <a:br>
              <a:rPr lang="en-US" altLang="en-US" sz="3100" smtClean="0">
                <a:latin typeface="Arial" panose="020B0604020202020204" pitchFamily="34" charset="0"/>
              </a:rPr>
            </a:br>
            <a:r>
              <a:rPr lang="en-US" altLang="en-US" sz="3100" smtClean="0">
                <a:latin typeface="Arial" panose="020B0604020202020204" pitchFamily="34" charset="0"/>
              </a:rPr>
              <a:t>comparing Middlesex County, MA </a:t>
            </a:r>
            <a:br>
              <a:rPr lang="en-US" altLang="en-US" sz="3100" smtClean="0">
                <a:latin typeface="Arial" panose="020B0604020202020204" pitchFamily="34" charset="0"/>
              </a:rPr>
            </a:br>
            <a:r>
              <a:rPr lang="en-US" altLang="en-US" sz="3100" smtClean="0">
                <a:latin typeface="Arial" panose="020B0604020202020204" pitchFamily="34" charset="0"/>
              </a:rPr>
              <a:t>to Suffolk County, MA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bwMode="auto">
          <a:xfrm>
            <a:off x="-101600" y="3484563"/>
            <a:ext cx="9245600" cy="2690812"/>
          </a:xfrm>
          <a:prstGeom prst="rect">
            <a:avLst/>
          </a:prstGeom>
          <a:solidFill>
            <a:schemeClr val="tx2">
              <a:lumMod val="40000"/>
              <a:lumOff val="60000"/>
              <a:alpha val="35000"/>
            </a:schemeClr>
          </a:solidFill>
          <a:ln w="9525" cap="flat" cmpd="sng" algn="ctr">
            <a:noFill/>
            <a:prstDash val="solid"/>
            <a:round/>
            <a:headEnd type="none" w="med" len="med"/>
            <a:tailEnd type="none" w="med" len="med"/>
          </a:ln>
          <a:effectLst/>
        </p:spPr>
        <p:txBody>
          <a:bodyPr/>
          <a:lstStyle/>
          <a:p>
            <a:pPr defTabSz="914400" eaLnBrk="1" hangingPunct="1">
              <a:defRPr/>
            </a:pPr>
            <a:endParaRPr lang="en-US" sz="4400">
              <a:solidFill>
                <a:schemeClr val="tx2"/>
              </a:solidFill>
              <a:latin typeface="Arial" charset="0"/>
            </a:endParaRPr>
          </a:p>
        </p:txBody>
      </p:sp>
      <p:sp>
        <p:nvSpPr>
          <p:cNvPr id="3" name="Rectangle 2"/>
          <p:cNvSpPr/>
          <p:nvPr/>
        </p:nvSpPr>
        <p:spPr bwMode="auto">
          <a:xfrm>
            <a:off x="0" y="428625"/>
            <a:ext cx="9144000" cy="2690813"/>
          </a:xfrm>
          <a:prstGeom prst="rect">
            <a:avLst/>
          </a:prstGeom>
          <a:solidFill>
            <a:schemeClr val="tx2">
              <a:lumMod val="40000"/>
              <a:lumOff val="60000"/>
              <a:alpha val="35000"/>
            </a:schemeClr>
          </a:solidFill>
          <a:ln w="9525" cap="flat" cmpd="sng" algn="ctr">
            <a:noFill/>
            <a:prstDash val="solid"/>
            <a:round/>
            <a:headEnd type="none" w="med" len="med"/>
            <a:tailEnd type="none" w="med" len="med"/>
          </a:ln>
          <a:effectLst/>
        </p:spPr>
        <p:txBody>
          <a:bodyPr/>
          <a:lstStyle/>
          <a:p>
            <a:pPr defTabSz="914400" eaLnBrk="1" hangingPunct="1">
              <a:defRPr/>
            </a:pPr>
            <a:endParaRPr lang="en-US" sz="4400">
              <a:solidFill>
                <a:schemeClr val="tx2"/>
              </a:solidFill>
              <a:latin typeface="Arial" charset="0"/>
            </a:endParaRPr>
          </a:p>
        </p:txBody>
      </p:sp>
      <p:sp>
        <p:nvSpPr>
          <p:cNvPr id="25604" name="Title 1"/>
          <p:cNvSpPr>
            <a:spLocks noGrp="1"/>
          </p:cNvSpPr>
          <p:nvPr>
            <p:ph type="title"/>
          </p:nvPr>
        </p:nvSpPr>
        <p:spPr>
          <a:xfrm>
            <a:off x="471488" y="5984875"/>
            <a:ext cx="8229600" cy="1143000"/>
          </a:xfrm>
        </p:spPr>
        <p:txBody>
          <a:bodyPr/>
          <a:lstStyle/>
          <a:p>
            <a:r>
              <a:rPr lang="en-US" altLang="en-US" sz="2800" smtClean="0">
                <a:latin typeface="Arial" panose="020B0604020202020204" pitchFamily="34" charset="0"/>
              </a:rPr>
              <a:t>Educational Attainment:  Graduate or Professional</a:t>
            </a:r>
          </a:p>
        </p:txBody>
      </p:sp>
      <p:graphicFrame>
        <p:nvGraphicFramePr>
          <p:cNvPr id="4" name="Content Placeholder 1"/>
          <p:cNvGraphicFramePr>
            <a:graphicFrameLocks/>
          </p:cNvGraphicFramePr>
          <p:nvPr/>
        </p:nvGraphicFramePr>
        <p:xfrm>
          <a:off x="166688" y="717550"/>
          <a:ext cx="4114800" cy="2225675"/>
        </p:xfrm>
        <a:graphic>
          <a:graphicData uri="http://schemas.openxmlformats.org/drawingml/2006/table">
            <a:tbl>
              <a:tblPr firstRow="1" bandRow="1">
                <a:tableStyleId>{5C22544A-7EE6-4342-B048-85BDC9FD1C3A}</a:tableStyleId>
              </a:tblPr>
              <a:tblGrid>
                <a:gridCol w="2591026">
                  <a:extLst>
                    <a:ext uri="{9D8B030D-6E8A-4147-A177-3AD203B41FA5}">
                      <a16:colId xmlns:a16="http://schemas.microsoft.com/office/drawing/2014/main" val="20000"/>
                    </a:ext>
                  </a:extLst>
                </a:gridCol>
                <a:gridCol w="1523774">
                  <a:extLst>
                    <a:ext uri="{9D8B030D-6E8A-4147-A177-3AD203B41FA5}">
                      <a16:colId xmlns:a16="http://schemas.microsoft.com/office/drawing/2014/main" val="20001"/>
                    </a:ext>
                  </a:extLst>
                </a:gridCol>
              </a:tblGrid>
              <a:tr h="370946">
                <a:tc>
                  <a:txBody>
                    <a:bodyPr/>
                    <a:lstStyle/>
                    <a:p>
                      <a:r>
                        <a:rPr lang="en-US" sz="1800" dirty="0" smtClean="0"/>
                        <a:t>County</a:t>
                      </a:r>
                      <a:endParaRPr lang="en-US" sz="1800" dirty="0"/>
                    </a:p>
                  </a:txBody>
                  <a:tcPr marT="45733" marB="45733"/>
                </a:tc>
                <a:tc>
                  <a:txBody>
                    <a:bodyPr/>
                    <a:lstStyle/>
                    <a:p>
                      <a:r>
                        <a:rPr lang="en-US" sz="1800" dirty="0" smtClean="0"/>
                        <a:t>Net Migrants</a:t>
                      </a:r>
                      <a:endParaRPr lang="en-US" sz="1800" dirty="0"/>
                    </a:p>
                  </a:txBody>
                  <a:tcPr marT="45733" marB="45733"/>
                </a:tc>
                <a:extLst>
                  <a:ext uri="{0D108BD9-81ED-4DB2-BD59-A6C34878D82A}">
                    <a16:rowId xmlns:a16="http://schemas.microsoft.com/office/drawing/2014/main" val="10000"/>
                  </a:ext>
                </a:extLst>
              </a:tr>
              <a:tr h="370946">
                <a:tc>
                  <a:txBody>
                    <a:bodyPr/>
                    <a:lstStyle/>
                    <a:p>
                      <a:r>
                        <a:rPr lang="en-US" sz="1800" dirty="0" smtClean="0"/>
                        <a:t>Essex County, MA</a:t>
                      </a:r>
                    </a:p>
                  </a:txBody>
                  <a:tcPr marT="45733" marB="45733"/>
                </a:tc>
                <a:tc>
                  <a:txBody>
                    <a:bodyPr/>
                    <a:lstStyle/>
                    <a:p>
                      <a:pPr algn="r"/>
                      <a:r>
                        <a:rPr lang="en-US" sz="1800" dirty="0" smtClean="0"/>
                        <a:t>-271</a:t>
                      </a:r>
                      <a:endParaRPr lang="en-US" sz="1800" dirty="0"/>
                    </a:p>
                  </a:txBody>
                  <a:tcPr marT="45733" marB="45733"/>
                </a:tc>
                <a:extLst>
                  <a:ext uri="{0D108BD9-81ED-4DB2-BD59-A6C34878D82A}">
                    <a16:rowId xmlns:a16="http://schemas.microsoft.com/office/drawing/2014/main" val="10001"/>
                  </a:ext>
                </a:extLst>
              </a:tr>
              <a:tr h="370946">
                <a:tc>
                  <a:txBody>
                    <a:bodyPr/>
                    <a:lstStyle/>
                    <a:p>
                      <a:r>
                        <a:rPr lang="en-US" sz="1800" dirty="0" smtClean="0"/>
                        <a:t>Worcester County, MA</a:t>
                      </a:r>
                      <a:endParaRPr lang="en-US" sz="1800" dirty="0"/>
                    </a:p>
                  </a:txBody>
                  <a:tcPr marT="45733" marB="45733"/>
                </a:tc>
                <a:tc>
                  <a:txBody>
                    <a:bodyPr/>
                    <a:lstStyle/>
                    <a:p>
                      <a:pPr algn="r"/>
                      <a:r>
                        <a:rPr lang="en-US" sz="1800" dirty="0" smtClean="0"/>
                        <a:t>-258</a:t>
                      </a:r>
                      <a:endParaRPr lang="en-US" sz="1800" dirty="0"/>
                    </a:p>
                  </a:txBody>
                  <a:tcPr marT="45733" marB="45733"/>
                </a:tc>
                <a:extLst>
                  <a:ext uri="{0D108BD9-81ED-4DB2-BD59-A6C34878D82A}">
                    <a16:rowId xmlns:a16="http://schemas.microsoft.com/office/drawing/2014/main" val="10002"/>
                  </a:ext>
                </a:extLst>
              </a:tr>
              <a:tr h="370946">
                <a:tc>
                  <a:txBody>
                    <a:bodyPr/>
                    <a:lstStyle/>
                    <a:p>
                      <a:r>
                        <a:rPr lang="en-US" sz="1800" dirty="0" smtClean="0"/>
                        <a:t>Norfolk County,</a:t>
                      </a:r>
                      <a:r>
                        <a:rPr lang="en-US" sz="1800" baseline="0" dirty="0" smtClean="0"/>
                        <a:t> MA</a:t>
                      </a:r>
                      <a:endParaRPr lang="en-US" sz="1800" dirty="0"/>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smtClean="0"/>
                        <a:t>-456</a:t>
                      </a:r>
                    </a:p>
                  </a:txBody>
                  <a:tcPr marT="45733" marB="45733"/>
                </a:tc>
                <a:extLst>
                  <a:ext uri="{0D108BD9-81ED-4DB2-BD59-A6C34878D82A}">
                    <a16:rowId xmlns:a16="http://schemas.microsoft.com/office/drawing/2014/main" val="10003"/>
                  </a:ext>
                </a:extLst>
              </a:tr>
              <a:tr h="370946">
                <a:tc>
                  <a:txBody>
                    <a:bodyPr/>
                    <a:lstStyle/>
                    <a:p>
                      <a:r>
                        <a:rPr lang="en-US" sz="1800" dirty="0" smtClean="0"/>
                        <a:t>Suffolk</a:t>
                      </a:r>
                      <a:r>
                        <a:rPr lang="en-US" sz="1800" baseline="0" dirty="0" smtClean="0"/>
                        <a:t> County, MA</a:t>
                      </a:r>
                      <a:endParaRPr lang="en-US" sz="1800" dirty="0"/>
                    </a:p>
                  </a:txBody>
                  <a:tcPr marT="45733" marB="45733"/>
                </a:tc>
                <a:tc>
                  <a:txBody>
                    <a:bodyPr/>
                    <a:lstStyle/>
                    <a:p>
                      <a:pPr algn="r"/>
                      <a:r>
                        <a:rPr lang="en-US" sz="1800" dirty="0" smtClean="0"/>
                        <a:t>1,120</a:t>
                      </a:r>
                      <a:endParaRPr lang="en-US" sz="1800" dirty="0"/>
                    </a:p>
                  </a:txBody>
                  <a:tcPr marT="45733" marB="45733"/>
                </a:tc>
                <a:extLst>
                  <a:ext uri="{0D108BD9-81ED-4DB2-BD59-A6C34878D82A}">
                    <a16:rowId xmlns:a16="http://schemas.microsoft.com/office/drawing/2014/main" val="10004"/>
                  </a:ext>
                </a:extLst>
              </a:tr>
              <a:tr h="370946">
                <a:tc>
                  <a:txBody>
                    <a:bodyPr/>
                    <a:lstStyle/>
                    <a:p>
                      <a:r>
                        <a:rPr lang="en-US" sz="1800" dirty="0" smtClean="0"/>
                        <a:t>Hillsborough</a:t>
                      </a:r>
                      <a:r>
                        <a:rPr lang="en-US" sz="1800" baseline="0" dirty="0" smtClean="0"/>
                        <a:t> County, NH</a:t>
                      </a:r>
                      <a:endParaRPr lang="en-US" sz="1800" dirty="0"/>
                    </a:p>
                  </a:txBody>
                  <a:tcPr marT="45733" marB="45733"/>
                </a:tc>
                <a:tc>
                  <a:txBody>
                    <a:bodyPr/>
                    <a:lstStyle/>
                    <a:p>
                      <a:pPr algn="r"/>
                      <a:r>
                        <a:rPr lang="en-US" sz="1800" dirty="0" smtClean="0"/>
                        <a:t>-217</a:t>
                      </a:r>
                      <a:endParaRPr lang="en-US" sz="1800" dirty="0"/>
                    </a:p>
                  </a:txBody>
                  <a:tcPr marT="45733" marB="45733"/>
                </a:tc>
                <a:extLst>
                  <a:ext uri="{0D108BD9-81ED-4DB2-BD59-A6C34878D82A}">
                    <a16:rowId xmlns:a16="http://schemas.microsoft.com/office/drawing/2014/main" val="10005"/>
                  </a:ext>
                </a:extLst>
              </a:tr>
            </a:tbl>
          </a:graphicData>
        </a:graphic>
      </p:graphicFrame>
      <p:sp>
        <p:nvSpPr>
          <p:cNvPr id="25628" name="TextBox 1"/>
          <p:cNvSpPr txBox="1">
            <a:spLocks noChangeArrowheads="1"/>
          </p:cNvSpPr>
          <p:nvPr/>
        </p:nvSpPr>
        <p:spPr bwMode="auto">
          <a:xfrm>
            <a:off x="841375" y="385763"/>
            <a:ext cx="2630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b="1"/>
              <a:t>Middlesex County, MA</a:t>
            </a:r>
          </a:p>
        </p:txBody>
      </p:sp>
      <p:graphicFrame>
        <p:nvGraphicFramePr>
          <p:cNvPr id="10" name="Content Placeholder 1"/>
          <p:cNvGraphicFramePr>
            <a:graphicFrameLocks/>
          </p:cNvGraphicFramePr>
          <p:nvPr/>
        </p:nvGraphicFramePr>
        <p:xfrm>
          <a:off x="174625" y="3773488"/>
          <a:ext cx="4114800" cy="2225675"/>
        </p:xfrm>
        <a:graphic>
          <a:graphicData uri="http://schemas.openxmlformats.org/drawingml/2006/table">
            <a:tbl>
              <a:tblPr firstRow="1" bandRow="1">
                <a:tableStyleId>{5C22544A-7EE6-4342-B048-85BDC9FD1C3A}</a:tableStyleId>
              </a:tblPr>
              <a:tblGrid>
                <a:gridCol w="2597604">
                  <a:extLst>
                    <a:ext uri="{9D8B030D-6E8A-4147-A177-3AD203B41FA5}">
                      <a16:colId xmlns:a16="http://schemas.microsoft.com/office/drawing/2014/main" val="20000"/>
                    </a:ext>
                  </a:extLst>
                </a:gridCol>
                <a:gridCol w="1517196">
                  <a:extLst>
                    <a:ext uri="{9D8B030D-6E8A-4147-A177-3AD203B41FA5}">
                      <a16:colId xmlns:a16="http://schemas.microsoft.com/office/drawing/2014/main" val="20001"/>
                    </a:ext>
                  </a:extLst>
                </a:gridCol>
              </a:tblGrid>
              <a:tr h="370946">
                <a:tc>
                  <a:txBody>
                    <a:bodyPr/>
                    <a:lstStyle/>
                    <a:p>
                      <a:r>
                        <a:rPr lang="en-US" sz="1800" dirty="0" smtClean="0"/>
                        <a:t>County</a:t>
                      </a:r>
                      <a:endParaRPr lang="en-US" sz="1800" dirty="0"/>
                    </a:p>
                  </a:txBody>
                  <a:tcPr marT="45733" marB="45733"/>
                </a:tc>
                <a:tc>
                  <a:txBody>
                    <a:bodyPr/>
                    <a:lstStyle/>
                    <a:p>
                      <a:r>
                        <a:rPr lang="en-US" sz="1800" dirty="0" smtClean="0"/>
                        <a:t>Net Migrants</a:t>
                      </a:r>
                      <a:endParaRPr lang="en-US" sz="1800" dirty="0"/>
                    </a:p>
                  </a:txBody>
                  <a:tcPr marT="45733" marB="45733"/>
                </a:tc>
                <a:extLst>
                  <a:ext uri="{0D108BD9-81ED-4DB2-BD59-A6C34878D82A}">
                    <a16:rowId xmlns:a16="http://schemas.microsoft.com/office/drawing/2014/main" val="10000"/>
                  </a:ext>
                </a:extLst>
              </a:tr>
              <a:tr h="370946">
                <a:tc>
                  <a:txBody>
                    <a:bodyPr/>
                    <a:lstStyle/>
                    <a:p>
                      <a:r>
                        <a:rPr lang="en-US" sz="1800" dirty="0" smtClean="0"/>
                        <a:t>Essex County, MA</a:t>
                      </a:r>
                    </a:p>
                  </a:txBody>
                  <a:tcPr marT="45733" marB="45733"/>
                </a:tc>
                <a:tc>
                  <a:txBody>
                    <a:bodyPr/>
                    <a:lstStyle/>
                    <a:p>
                      <a:pPr algn="r"/>
                      <a:r>
                        <a:rPr lang="en-US" sz="1800" dirty="0" smtClean="0"/>
                        <a:t>-246</a:t>
                      </a:r>
                      <a:endParaRPr lang="en-US" sz="1800" dirty="0"/>
                    </a:p>
                  </a:txBody>
                  <a:tcPr marT="45733" marB="45733"/>
                </a:tc>
                <a:extLst>
                  <a:ext uri="{0D108BD9-81ED-4DB2-BD59-A6C34878D82A}">
                    <a16:rowId xmlns:a16="http://schemas.microsoft.com/office/drawing/2014/main" val="10001"/>
                  </a:ext>
                </a:extLst>
              </a:tr>
              <a:tr h="370946">
                <a:tc>
                  <a:txBody>
                    <a:bodyPr/>
                    <a:lstStyle/>
                    <a:p>
                      <a:r>
                        <a:rPr lang="en-US" sz="1800" dirty="0" smtClean="0"/>
                        <a:t>Middlesex County, MA</a:t>
                      </a:r>
                      <a:endParaRPr lang="en-US" sz="1800" dirty="0"/>
                    </a:p>
                  </a:txBody>
                  <a:tcPr marT="45733" marB="45733"/>
                </a:tc>
                <a:tc>
                  <a:txBody>
                    <a:bodyPr/>
                    <a:lstStyle/>
                    <a:p>
                      <a:pPr algn="r"/>
                      <a:r>
                        <a:rPr lang="en-US" sz="1800" dirty="0" smtClean="0"/>
                        <a:t>-1,120</a:t>
                      </a:r>
                      <a:endParaRPr lang="en-US" sz="1800" dirty="0"/>
                    </a:p>
                  </a:txBody>
                  <a:tcPr marT="45733" marB="45733"/>
                </a:tc>
                <a:extLst>
                  <a:ext uri="{0D108BD9-81ED-4DB2-BD59-A6C34878D82A}">
                    <a16:rowId xmlns:a16="http://schemas.microsoft.com/office/drawing/2014/main" val="10002"/>
                  </a:ext>
                </a:extLst>
              </a:tr>
              <a:tr h="370946">
                <a:tc>
                  <a:txBody>
                    <a:bodyPr/>
                    <a:lstStyle/>
                    <a:p>
                      <a:r>
                        <a:rPr lang="en-US" sz="1800" dirty="0" smtClean="0"/>
                        <a:t>Norfolk County, MA</a:t>
                      </a:r>
                      <a:endParaRPr lang="en-US" sz="1800" dirty="0"/>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smtClean="0"/>
                        <a:t>-299</a:t>
                      </a:r>
                    </a:p>
                  </a:txBody>
                  <a:tcPr marT="45733" marB="45733"/>
                </a:tc>
                <a:extLst>
                  <a:ext uri="{0D108BD9-81ED-4DB2-BD59-A6C34878D82A}">
                    <a16:rowId xmlns:a16="http://schemas.microsoft.com/office/drawing/2014/main" val="10003"/>
                  </a:ext>
                </a:extLst>
              </a:tr>
              <a:tr h="370946">
                <a:tc>
                  <a:txBody>
                    <a:bodyPr/>
                    <a:lstStyle/>
                    <a:p>
                      <a:r>
                        <a:rPr lang="en-US" sz="1800" dirty="0" smtClean="0"/>
                        <a:t>Plymouth County,</a:t>
                      </a:r>
                      <a:r>
                        <a:rPr lang="en-US" sz="1800" baseline="0" dirty="0" smtClean="0"/>
                        <a:t> MA</a:t>
                      </a:r>
                      <a:endParaRPr lang="en-US" sz="1800" dirty="0"/>
                    </a:p>
                  </a:txBody>
                  <a:tcPr marT="45733" marB="45733"/>
                </a:tc>
                <a:tc>
                  <a:txBody>
                    <a:bodyPr/>
                    <a:lstStyle/>
                    <a:p>
                      <a:pPr algn="r"/>
                      <a:r>
                        <a:rPr lang="en-US" sz="1800" dirty="0" smtClean="0"/>
                        <a:t>15</a:t>
                      </a:r>
                      <a:endParaRPr lang="en-US" sz="1800" dirty="0"/>
                    </a:p>
                  </a:txBody>
                  <a:tcPr marT="45733" marB="45733"/>
                </a:tc>
                <a:extLst>
                  <a:ext uri="{0D108BD9-81ED-4DB2-BD59-A6C34878D82A}">
                    <a16:rowId xmlns:a16="http://schemas.microsoft.com/office/drawing/2014/main" val="10004"/>
                  </a:ext>
                </a:extLst>
              </a:tr>
              <a:tr h="370946">
                <a:tc>
                  <a:txBody>
                    <a:bodyPr/>
                    <a:lstStyle/>
                    <a:p>
                      <a:r>
                        <a:rPr lang="en-US" sz="1800" dirty="0" smtClean="0"/>
                        <a:t>Bristol County,</a:t>
                      </a:r>
                      <a:r>
                        <a:rPr lang="en-US" sz="1800" baseline="0" dirty="0" smtClean="0"/>
                        <a:t> MA</a:t>
                      </a:r>
                      <a:endParaRPr lang="en-US" sz="1800" dirty="0"/>
                    </a:p>
                  </a:txBody>
                  <a:tcPr marT="45733" marB="45733"/>
                </a:tc>
                <a:tc>
                  <a:txBody>
                    <a:bodyPr/>
                    <a:lstStyle/>
                    <a:p>
                      <a:pPr algn="r"/>
                      <a:r>
                        <a:rPr lang="en-US" sz="1800" dirty="0" smtClean="0"/>
                        <a:t>15</a:t>
                      </a:r>
                    </a:p>
                  </a:txBody>
                  <a:tcPr marT="45733" marB="45733"/>
                </a:tc>
                <a:extLst>
                  <a:ext uri="{0D108BD9-81ED-4DB2-BD59-A6C34878D82A}">
                    <a16:rowId xmlns:a16="http://schemas.microsoft.com/office/drawing/2014/main" val="10005"/>
                  </a:ext>
                </a:extLst>
              </a:tr>
            </a:tbl>
          </a:graphicData>
        </a:graphic>
      </p:graphicFrame>
      <p:sp>
        <p:nvSpPr>
          <p:cNvPr id="25652" name="TextBox 10"/>
          <p:cNvSpPr txBox="1">
            <a:spLocks noChangeArrowheads="1"/>
          </p:cNvSpPr>
          <p:nvPr/>
        </p:nvSpPr>
        <p:spPr bwMode="auto">
          <a:xfrm>
            <a:off x="849313" y="3443288"/>
            <a:ext cx="229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b="1"/>
              <a:t>Suffolk County, MA</a:t>
            </a:r>
          </a:p>
        </p:txBody>
      </p:sp>
      <p:pic>
        <p:nvPicPr>
          <p:cNvPr id="25653" name="Picture 1"/>
          <p:cNvPicPr>
            <a:picLocks noChangeAspect="1"/>
          </p:cNvPicPr>
          <p:nvPr/>
        </p:nvPicPr>
        <p:blipFill>
          <a:blip r:embed="rId2">
            <a:extLst>
              <a:ext uri="{28A0092B-C50C-407E-A947-70E740481C1C}">
                <a14:useLocalDpi xmlns:a14="http://schemas.microsoft.com/office/drawing/2010/main" val="0"/>
              </a:ext>
            </a:extLst>
          </a:blip>
          <a:srcRect l="-771" r="71321" b="48395"/>
          <a:stretch>
            <a:fillRect/>
          </a:stretch>
        </p:blipFill>
        <p:spPr bwMode="auto">
          <a:xfrm>
            <a:off x="5221288" y="428625"/>
            <a:ext cx="2692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Picture 4"/>
          <p:cNvPicPr>
            <a:picLocks noChangeAspect="1"/>
          </p:cNvPicPr>
          <p:nvPr/>
        </p:nvPicPr>
        <p:blipFill>
          <a:blip r:embed="rId3">
            <a:extLst>
              <a:ext uri="{28A0092B-C50C-407E-A947-70E740481C1C}">
                <a14:useLocalDpi xmlns:a14="http://schemas.microsoft.com/office/drawing/2010/main" val="0"/>
              </a:ext>
            </a:extLst>
          </a:blip>
          <a:srcRect t="-941" b="941"/>
          <a:stretch>
            <a:fillRect/>
          </a:stretch>
        </p:blipFill>
        <p:spPr bwMode="auto">
          <a:xfrm>
            <a:off x="5294313" y="3484563"/>
            <a:ext cx="26193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5" name="Picture 4"/>
          <p:cNvPicPr>
            <a:picLocks noChangeAspect="1" noChangeArrowheads="1"/>
          </p:cNvPicPr>
          <p:nvPr/>
        </p:nvPicPr>
        <p:blipFill>
          <a:blip r:embed="rId4">
            <a:extLst>
              <a:ext uri="{28A0092B-C50C-407E-A947-70E740481C1C}">
                <a14:useLocalDpi xmlns:a14="http://schemas.microsoft.com/office/drawing/2010/main" val="0"/>
              </a:ext>
            </a:extLst>
          </a:blip>
          <a:srcRect l="42548" t="60252" r="50766" b="33543"/>
          <a:stretch>
            <a:fillRect/>
          </a:stretch>
        </p:blipFill>
        <p:spPr bwMode="auto">
          <a:xfrm>
            <a:off x="7478713" y="2967038"/>
            <a:ext cx="1665287"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597150"/>
            <a:ext cx="8229600" cy="1143000"/>
          </a:xfrm>
        </p:spPr>
        <p:txBody>
          <a:bodyPr/>
          <a:lstStyle/>
          <a:p>
            <a:r>
              <a:rPr lang="en-US" altLang="en-US" smtClean="0">
                <a:latin typeface="Arial" panose="020B0604020202020204" pitchFamily="34" charset="0"/>
              </a:rPr>
              <a:t>Next, let’s look at </a:t>
            </a:r>
            <a:br>
              <a:rPr lang="en-US" altLang="en-US" smtClean="0">
                <a:latin typeface="Arial" panose="020B0604020202020204" pitchFamily="34" charset="0"/>
              </a:rPr>
            </a:br>
            <a:r>
              <a:rPr lang="en-US" altLang="en-US" smtClean="0">
                <a:latin typeface="Arial" panose="020B0604020202020204" pitchFamily="34" charset="0"/>
              </a:rPr>
              <a:t>Individual Income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ctrTitle"/>
          </p:nvPr>
        </p:nvSpPr>
        <p:spPr>
          <a:xfrm>
            <a:off x="160338" y="2130425"/>
            <a:ext cx="8867775" cy="1470025"/>
          </a:xfrm>
        </p:spPr>
        <p:txBody>
          <a:bodyPr/>
          <a:lstStyle/>
          <a:p>
            <a:r>
              <a:rPr lang="en-US" altLang="en-US" sz="3600" smtClean="0">
                <a:latin typeface="Arial" panose="020B0604020202020204" pitchFamily="34" charset="0"/>
              </a:rPr>
              <a:t>Example:  New York County, NY</a:t>
            </a:r>
            <a:r>
              <a:rPr lang="en-US" altLang="en-US" sz="3100" smtClean="0">
                <a:latin typeface="Arial" panose="020B0604020202020204" pitchFamily="34" charset="0"/>
              </a:rPr>
              <a:t/>
            </a:r>
            <a:br>
              <a:rPr lang="en-US" altLang="en-US" sz="3100" smtClean="0">
                <a:latin typeface="Arial" panose="020B0604020202020204" pitchFamily="34" charset="0"/>
              </a:rPr>
            </a:br>
            <a:r>
              <a:rPr lang="en-US" altLang="en-US" sz="3100" smtClean="0">
                <a:latin typeface="Arial" panose="020B0604020202020204" pitchFamily="34" charset="0"/>
              </a:rPr>
              <a:t/>
            </a:r>
            <a:br>
              <a:rPr lang="en-US" altLang="en-US" sz="3100" smtClean="0">
                <a:latin typeface="Arial" panose="020B0604020202020204" pitchFamily="34" charset="0"/>
              </a:rPr>
            </a:br>
            <a:r>
              <a:rPr lang="en-US" altLang="en-US" sz="3100" smtClean="0">
                <a:latin typeface="Arial" panose="020B0604020202020204" pitchFamily="34" charset="0"/>
              </a:rPr>
              <a:t>A </a:t>
            </a:r>
            <a:r>
              <a:rPr lang="en-US" altLang="en-US" sz="3100" u="sng" smtClean="0">
                <a:latin typeface="Arial" panose="020B0604020202020204" pitchFamily="34" charset="0"/>
              </a:rPr>
              <a:t>National</a:t>
            </a:r>
            <a:r>
              <a:rPr lang="en-US" altLang="en-US" sz="3100" smtClean="0">
                <a:latin typeface="Arial" panose="020B0604020202020204" pitchFamily="34" charset="0"/>
              </a:rPr>
              <a:t> View </a:t>
            </a:r>
            <a:br>
              <a:rPr lang="en-US" altLang="en-US" sz="3100" smtClean="0">
                <a:latin typeface="Arial" panose="020B0604020202020204" pitchFamily="34" charset="0"/>
              </a:rPr>
            </a:br>
            <a:r>
              <a:rPr lang="en-US" altLang="en-US" sz="3100" smtClean="0">
                <a:latin typeface="Arial" panose="020B0604020202020204" pitchFamily="34" charset="0"/>
              </a:rPr>
              <a:t>of net Migration Flows for those with </a:t>
            </a:r>
            <a:br>
              <a:rPr lang="en-US" altLang="en-US" sz="3100" smtClean="0">
                <a:latin typeface="Arial" panose="020B0604020202020204" pitchFamily="34" charset="0"/>
              </a:rPr>
            </a:br>
            <a:r>
              <a:rPr lang="en-US" altLang="en-US" sz="3100" smtClean="0">
                <a:latin typeface="Arial" panose="020B0604020202020204" pitchFamily="34" charset="0"/>
              </a:rPr>
              <a:t>Individual Income of $75,000 or More </a:t>
            </a:r>
            <a:br>
              <a:rPr lang="en-US" altLang="en-US" sz="3100" smtClean="0">
                <a:latin typeface="Arial" panose="020B0604020202020204" pitchFamily="34" charset="0"/>
              </a:rPr>
            </a:br>
            <a:r>
              <a:rPr lang="en-US" altLang="en-US" sz="3100" smtClean="0">
                <a:latin typeface="Arial" panose="020B0604020202020204" pitchFamily="34" charset="0"/>
              </a:rPr>
              <a:t>into and out from </a:t>
            </a:r>
            <a:br>
              <a:rPr lang="en-US" altLang="en-US" sz="3100" smtClean="0">
                <a:latin typeface="Arial" panose="020B0604020202020204" pitchFamily="34" charset="0"/>
              </a:rPr>
            </a:br>
            <a:r>
              <a:rPr lang="en-US" altLang="en-US" sz="3100" smtClean="0">
                <a:latin typeface="Arial" panose="020B0604020202020204" pitchFamily="34" charset="0"/>
              </a:rPr>
              <a:t>New York County, NY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5"/>
          <p:cNvSpPr>
            <a:spLocks noChangeArrowheads="1"/>
          </p:cNvSpPr>
          <p:nvPr/>
        </p:nvSpPr>
        <p:spPr bwMode="auto">
          <a:xfrm>
            <a:off x="8020050" y="142875"/>
            <a:ext cx="928688" cy="914400"/>
          </a:xfrm>
          <a:prstGeom prst="rect">
            <a:avLst/>
          </a:prstGeom>
          <a:solidFill>
            <a:schemeClr val="bg1"/>
          </a:solidFill>
          <a:ln w="9525" algn="ctr">
            <a:solidFill>
              <a:schemeClr val="bg1"/>
            </a:solidFill>
            <a:round/>
            <a:headEnd/>
            <a:tailEnd/>
          </a:ln>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eaLnBrk="1" hangingPunct="1">
              <a:spcBef>
                <a:spcPct val="0"/>
              </a:spcBef>
              <a:buClrTx/>
              <a:buFontTx/>
              <a:buNone/>
            </a:pPr>
            <a:endParaRPr lang="en-US" altLang="en-US" sz="4400">
              <a:solidFill>
                <a:schemeClr val="tx2"/>
              </a:solidFill>
            </a:endParaRPr>
          </a:p>
        </p:txBody>
      </p:sp>
      <p:sp>
        <p:nvSpPr>
          <p:cNvPr id="7" name="5-Point Star 6"/>
          <p:cNvSpPr/>
          <p:nvPr/>
        </p:nvSpPr>
        <p:spPr bwMode="auto">
          <a:xfrm>
            <a:off x="7459663" y="2627313"/>
            <a:ext cx="247650" cy="246062"/>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defTabSz="914400" eaLnBrk="1" hangingPunct="1">
              <a:defRPr/>
            </a:pPr>
            <a:endParaRPr lang="en-US" sz="4400">
              <a:solidFill>
                <a:schemeClr val="tx2"/>
              </a:solidFill>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42863"/>
            <a:ext cx="8229600" cy="1143000"/>
          </a:xfrm>
        </p:spPr>
        <p:txBody>
          <a:bodyPr/>
          <a:lstStyle/>
          <a:p>
            <a:r>
              <a:rPr lang="en-US" altLang="en-US" sz="3200" smtClean="0">
                <a:latin typeface="Arial" panose="020B0604020202020204" pitchFamily="34" charset="0"/>
              </a:rPr>
              <a:t>Among Largest Domestic Migration with Individual Income of $75,000 or More</a:t>
            </a:r>
            <a:br>
              <a:rPr lang="en-US" altLang="en-US" sz="3200" smtClean="0">
                <a:latin typeface="Arial" panose="020B0604020202020204" pitchFamily="34" charset="0"/>
              </a:rPr>
            </a:br>
            <a:r>
              <a:rPr lang="en-US" altLang="en-US" sz="1800" smtClean="0">
                <a:latin typeface="Arial" panose="020B0604020202020204" pitchFamily="34" charset="0"/>
              </a:rPr>
              <a:t>(population 15 Years and Over)</a:t>
            </a:r>
          </a:p>
        </p:txBody>
      </p:sp>
      <p:graphicFrame>
        <p:nvGraphicFramePr>
          <p:cNvPr id="4" name="Content Placeholder 3"/>
          <p:cNvGraphicFramePr>
            <a:graphicFrameLocks noGrp="1"/>
          </p:cNvGraphicFramePr>
          <p:nvPr>
            <p:ph idx="1"/>
          </p:nvPr>
        </p:nvGraphicFramePr>
        <p:xfrm>
          <a:off x="65088" y="2035175"/>
          <a:ext cx="4244975" cy="2225675"/>
        </p:xfrm>
        <a:graphic>
          <a:graphicData uri="http://schemas.openxmlformats.org/drawingml/2006/table">
            <a:tbl>
              <a:tblPr firstRow="1" bandRow="1">
                <a:tableStyleId>{7E9639D4-E3E2-4D34-9284-5A2195B3D0D7}</a:tableStyleId>
              </a:tblPr>
              <a:tblGrid>
                <a:gridCol w="3128260">
                  <a:extLst>
                    <a:ext uri="{9D8B030D-6E8A-4147-A177-3AD203B41FA5}">
                      <a16:colId xmlns:a16="http://schemas.microsoft.com/office/drawing/2014/main" val="20000"/>
                    </a:ext>
                  </a:extLst>
                </a:gridCol>
                <a:gridCol w="1116715">
                  <a:extLst>
                    <a:ext uri="{9D8B030D-6E8A-4147-A177-3AD203B41FA5}">
                      <a16:colId xmlns:a16="http://schemas.microsoft.com/office/drawing/2014/main" val="20001"/>
                    </a:ext>
                  </a:extLst>
                </a:gridCol>
              </a:tblGrid>
              <a:tr h="370946">
                <a:tc>
                  <a:txBody>
                    <a:bodyPr/>
                    <a:lstStyle/>
                    <a:p>
                      <a:r>
                        <a:rPr lang="en-US" sz="1800" dirty="0" smtClean="0"/>
                        <a:t>New York County</a:t>
                      </a:r>
                      <a:r>
                        <a:rPr lang="en-US" sz="1800" baseline="0" dirty="0" smtClean="0"/>
                        <a:t>, New York</a:t>
                      </a:r>
                      <a:endParaRPr lang="en-US" sz="1800" dirty="0"/>
                    </a:p>
                  </a:txBody>
                  <a:tcPr marL="91453" marR="91453" marT="45733" marB="45733"/>
                </a:tc>
                <a:tc>
                  <a:txBody>
                    <a:bodyPr/>
                    <a:lstStyle/>
                    <a:p>
                      <a:pPr algn="r"/>
                      <a:r>
                        <a:rPr lang="en-US" sz="1800" dirty="0" smtClean="0"/>
                        <a:t>19,669</a:t>
                      </a:r>
                      <a:endParaRPr lang="en-US" sz="1800" dirty="0"/>
                    </a:p>
                  </a:txBody>
                  <a:tcPr marL="91453" marR="91453" marT="45733" marB="45733"/>
                </a:tc>
                <a:extLst>
                  <a:ext uri="{0D108BD9-81ED-4DB2-BD59-A6C34878D82A}">
                    <a16:rowId xmlns:a16="http://schemas.microsoft.com/office/drawing/2014/main" val="10000"/>
                  </a:ext>
                </a:extLst>
              </a:tr>
              <a:tr h="370946">
                <a:tc>
                  <a:txBody>
                    <a:bodyPr/>
                    <a:lstStyle/>
                    <a:p>
                      <a:r>
                        <a:rPr lang="en-US" sz="1600" dirty="0" smtClean="0"/>
                        <a:t>   From: Kings County, NY</a:t>
                      </a:r>
                      <a:endParaRPr lang="en-US" sz="1600" dirty="0"/>
                    </a:p>
                  </a:txBody>
                  <a:tcPr marL="91453" marR="91453" marT="45733" marB="45733">
                    <a:solidFill>
                      <a:srgbClr val="FFDD71"/>
                    </a:solidFill>
                  </a:tcPr>
                </a:tc>
                <a:tc>
                  <a:txBody>
                    <a:bodyPr/>
                    <a:lstStyle/>
                    <a:p>
                      <a:pPr algn="r"/>
                      <a:r>
                        <a:rPr lang="en-US" sz="1600" dirty="0" smtClean="0"/>
                        <a:t>2,036</a:t>
                      </a:r>
                      <a:endParaRPr lang="en-US" sz="1600" dirty="0"/>
                    </a:p>
                  </a:txBody>
                  <a:tcPr marL="91453" marR="91453" marT="45733" marB="45733">
                    <a:solidFill>
                      <a:srgbClr val="FFDD71"/>
                    </a:solidFill>
                  </a:tcPr>
                </a:tc>
                <a:extLst>
                  <a:ext uri="{0D108BD9-81ED-4DB2-BD59-A6C34878D82A}">
                    <a16:rowId xmlns:a16="http://schemas.microsoft.com/office/drawing/2014/main" val="10001"/>
                  </a:ext>
                </a:extLst>
              </a:tr>
              <a:tr h="370946">
                <a:tc>
                  <a:txBody>
                    <a:bodyPr/>
                    <a:lstStyle/>
                    <a:p>
                      <a:r>
                        <a:rPr lang="en-US" sz="1600" dirty="0" smtClean="0"/>
                        <a:t>               Queens</a:t>
                      </a:r>
                      <a:r>
                        <a:rPr lang="en-US" sz="1600" baseline="0" dirty="0" smtClean="0"/>
                        <a:t> County, NY</a:t>
                      </a:r>
                      <a:endParaRPr lang="en-US" sz="1600" dirty="0"/>
                    </a:p>
                  </a:txBody>
                  <a:tcPr marL="91453" marR="91453" marT="45733" marB="45733">
                    <a:solidFill>
                      <a:srgbClr val="FFDD71"/>
                    </a:solidFill>
                  </a:tcPr>
                </a:tc>
                <a:tc>
                  <a:txBody>
                    <a:bodyPr/>
                    <a:lstStyle/>
                    <a:p>
                      <a:pPr algn="r"/>
                      <a:r>
                        <a:rPr lang="en-US" sz="1600" dirty="0" smtClean="0"/>
                        <a:t>1,270</a:t>
                      </a:r>
                      <a:endParaRPr lang="en-US" sz="1600" dirty="0"/>
                    </a:p>
                  </a:txBody>
                  <a:tcPr marL="91453" marR="91453" marT="45733" marB="45733">
                    <a:solidFill>
                      <a:srgbClr val="FFDD71"/>
                    </a:solidFill>
                  </a:tcPr>
                </a:tc>
                <a:extLst>
                  <a:ext uri="{0D108BD9-81ED-4DB2-BD59-A6C34878D82A}">
                    <a16:rowId xmlns:a16="http://schemas.microsoft.com/office/drawing/2014/main" val="10002"/>
                  </a:ext>
                </a:extLst>
              </a:tr>
              <a:tr h="370946">
                <a:tc>
                  <a:txBody>
                    <a:bodyPr/>
                    <a:lstStyle/>
                    <a:p>
                      <a:r>
                        <a:rPr lang="en-US" sz="1600" dirty="0" smtClean="0"/>
                        <a:t>               Hudson County, NJ </a:t>
                      </a:r>
                      <a:endParaRPr lang="en-US" sz="1600" dirty="0"/>
                    </a:p>
                  </a:txBody>
                  <a:tcPr marL="91453" marR="91453" marT="45733" marB="45733">
                    <a:solidFill>
                      <a:srgbClr val="FFDD71"/>
                    </a:solidFill>
                  </a:tcPr>
                </a:tc>
                <a:tc>
                  <a:txBody>
                    <a:bodyPr/>
                    <a:lstStyle/>
                    <a:p>
                      <a:pPr algn="r"/>
                      <a:r>
                        <a:rPr lang="en-US" sz="1600" dirty="0" smtClean="0"/>
                        <a:t>1,265</a:t>
                      </a:r>
                      <a:endParaRPr lang="en-US" sz="1600" dirty="0"/>
                    </a:p>
                  </a:txBody>
                  <a:tcPr marL="91453" marR="91453" marT="45733" marB="45733">
                    <a:solidFill>
                      <a:srgbClr val="FFDD71"/>
                    </a:solidFill>
                  </a:tcPr>
                </a:tc>
                <a:extLst>
                  <a:ext uri="{0D108BD9-81ED-4DB2-BD59-A6C34878D82A}">
                    <a16:rowId xmlns:a16="http://schemas.microsoft.com/office/drawing/2014/main" val="10003"/>
                  </a:ext>
                </a:extLst>
              </a:tr>
              <a:tr h="370946">
                <a:tc>
                  <a:txBody>
                    <a:bodyPr/>
                    <a:lstStyle/>
                    <a:p>
                      <a:r>
                        <a:rPr lang="en-US" sz="1600" dirty="0" smtClean="0"/>
                        <a:t>               Nassau County, NY</a:t>
                      </a:r>
                      <a:endParaRPr lang="en-US" sz="1600" dirty="0"/>
                    </a:p>
                  </a:txBody>
                  <a:tcPr marL="91453" marR="91453" marT="45733" marB="45733">
                    <a:solidFill>
                      <a:srgbClr val="FFDD71"/>
                    </a:solidFill>
                  </a:tcPr>
                </a:tc>
                <a:tc>
                  <a:txBody>
                    <a:bodyPr/>
                    <a:lstStyle/>
                    <a:p>
                      <a:pPr algn="r"/>
                      <a:r>
                        <a:rPr lang="en-US" sz="1600" dirty="0" smtClean="0"/>
                        <a:t>948</a:t>
                      </a:r>
                      <a:endParaRPr lang="en-US" sz="1600" dirty="0"/>
                    </a:p>
                  </a:txBody>
                  <a:tcPr marL="91453" marR="91453" marT="45733" marB="45733">
                    <a:solidFill>
                      <a:srgbClr val="FFDD71"/>
                    </a:solidFill>
                  </a:tcPr>
                </a:tc>
                <a:extLst>
                  <a:ext uri="{0D108BD9-81ED-4DB2-BD59-A6C34878D82A}">
                    <a16:rowId xmlns:a16="http://schemas.microsoft.com/office/drawing/2014/main" val="10004"/>
                  </a:ext>
                </a:extLst>
              </a:tr>
              <a:tr h="370946">
                <a:tc>
                  <a:txBody>
                    <a:bodyPr/>
                    <a:lstStyle/>
                    <a:p>
                      <a:r>
                        <a:rPr lang="en-US" sz="1600" dirty="0" smtClean="0"/>
                        <a:t>               Los</a:t>
                      </a:r>
                      <a:r>
                        <a:rPr lang="en-US" sz="1600" baseline="0" dirty="0" smtClean="0"/>
                        <a:t> Angeles County, CA</a:t>
                      </a:r>
                      <a:endParaRPr lang="en-US" sz="1600" dirty="0"/>
                    </a:p>
                  </a:txBody>
                  <a:tcPr marL="91453" marR="91453" marT="45733" marB="45733">
                    <a:solidFill>
                      <a:srgbClr val="FFDD71"/>
                    </a:solidFill>
                  </a:tcPr>
                </a:tc>
                <a:tc>
                  <a:txBody>
                    <a:bodyPr/>
                    <a:lstStyle/>
                    <a:p>
                      <a:pPr algn="r"/>
                      <a:r>
                        <a:rPr lang="en-US" sz="1600" dirty="0" smtClean="0"/>
                        <a:t>875</a:t>
                      </a:r>
                      <a:endParaRPr lang="en-US" sz="1600" dirty="0"/>
                    </a:p>
                  </a:txBody>
                  <a:tcPr marL="91453" marR="91453" marT="45733" marB="45733">
                    <a:solidFill>
                      <a:srgbClr val="FFDD71"/>
                    </a:solidFill>
                  </a:tcPr>
                </a:tc>
                <a:extLst>
                  <a:ext uri="{0D108BD9-81ED-4DB2-BD59-A6C34878D82A}">
                    <a16:rowId xmlns:a16="http://schemas.microsoft.com/office/drawing/2014/main" val="10005"/>
                  </a:ext>
                </a:extLst>
              </a:tr>
            </a:tbl>
          </a:graphicData>
        </a:graphic>
      </p:graphicFrame>
      <p:sp>
        <p:nvSpPr>
          <p:cNvPr id="5" name="Rectangle 4"/>
          <p:cNvSpPr/>
          <p:nvPr/>
        </p:nvSpPr>
        <p:spPr>
          <a:xfrm>
            <a:off x="5502692" y="1287934"/>
            <a:ext cx="2879314" cy="769441"/>
          </a:xfrm>
          <a:prstGeom prst="rect">
            <a:avLst/>
          </a:prstGeom>
          <a:noFill/>
        </p:spPr>
        <p:txBody>
          <a:bodyPr wrap="none">
            <a:spAutoFit/>
          </a:bodyPr>
          <a:lstStyle/>
          <a:p>
            <a:pPr algn="ctr" eaLnBrk="1" hangingPunct="1">
              <a:defRPr/>
            </a:pPr>
            <a:r>
              <a:rPr lang="en-US" sz="44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latin typeface="Arial" charset="0"/>
              </a:rPr>
              <a:t>Outbound</a:t>
            </a:r>
          </a:p>
        </p:txBody>
      </p:sp>
      <p:sp>
        <p:nvSpPr>
          <p:cNvPr id="7" name="Rectangle 6"/>
          <p:cNvSpPr/>
          <p:nvPr/>
        </p:nvSpPr>
        <p:spPr>
          <a:xfrm>
            <a:off x="956638" y="1266179"/>
            <a:ext cx="2409635" cy="769441"/>
          </a:xfrm>
          <a:prstGeom prst="rect">
            <a:avLst/>
          </a:prstGeom>
          <a:noFill/>
        </p:spPr>
        <p:txBody>
          <a:bodyPr wrap="none">
            <a:spAutoFit/>
          </a:bodyPr>
          <a:lstStyle/>
          <a:p>
            <a:pPr algn="ctr" eaLnBrk="1" hangingPunct="1">
              <a:defRPr/>
            </a:pPr>
            <a:r>
              <a:rPr lang="en-US" sz="4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charset="0"/>
              </a:rPr>
              <a:t>Inbound</a:t>
            </a:r>
          </a:p>
        </p:txBody>
      </p:sp>
      <p:graphicFrame>
        <p:nvGraphicFramePr>
          <p:cNvPr id="8" name="Content Placeholder 3"/>
          <p:cNvGraphicFramePr>
            <a:graphicFrameLocks/>
          </p:cNvGraphicFramePr>
          <p:nvPr/>
        </p:nvGraphicFramePr>
        <p:xfrm>
          <a:off x="4792663" y="2041525"/>
          <a:ext cx="4244975" cy="2224088"/>
        </p:xfrm>
        <a:graphic>
          <a:graphicData uri="http://schemas.openxmlformats.org/drawingml/2006/table">
            <a:tbl>
              <a:tblPr firstRow="1" bandRow="1">
                <a:tableStyleId>{7E9639D4-E3E2-4D34-9284-5A2195B3D0D7}</a:tableStyleId>
              </a:tblPr>
              <a:tblGrid>
                <a:gridCol w="3233934">
                  <a:extLst>
                    <a:ext uri="{9D8B030D-6E8A-4147-A177-3AD203B41FA5}">
                      <a16:colId xmlns:a16="http://schemas.microsoft.com/office/drawing/2014/main" val="20000"/>
                    </a:ext>
                  </a:extLst>
                </a:gridCol>
                <a:gridCol w="1011041">
                  <a:extLst>
                    <a:ext uri="{9D8B030D-6E8A-4147-A177-3AD203B41FA5}">
                      <a16:colId xmlns:a16="http://schemas.microsoft.com/office/drawing/2014/main" val="20001"/>
                    </a:ext>
                  </a:extLst>
                </a:gridCol>
              </a:tblGrid>
              <a:tr h="370681">
                <a:tc>
                  <a:txBody>
                    <a:bodyPr/>
                    <a:lstStyle/>
                    <a:p>
                      <a:r>
                        <a:rPr lang="en-US" sz="1800" dirty="0" smtClean="0"/>
                        <a:t>New York County</a:t>
                      </a:r>
                      <a:r>
                        <a:rPr lang="en-US" sz="1800" baseline="0" dirty="0" smtClean="0"/>
                        <a:t>, New York</a:t>
                      </a:r>
                      <a:endParaRPr lang="en-US" sz="1800" dirty="0"/>
                    </a:p>
                  </a:txBody>
                  <a:tcPr marL="91453" marR="91453" marT="45700" marB="45700"/>
                </a:tc>
                <a:tc>
                  <a:txBody>
                    <a:bodyPr/>
                    <a:lstStyle/>
                    <a:p>
                      <a:pPr algn="r"/>
                      <a:r>
                        <a:rPr lang="en-US" sz="1800" dirty="0" smtClean="0"/>
                        <a:t>19,830</a:t>
                      </a:r>
                      <a:endParaRPr lang="en-US" sz="1800" dirty="0"/>
                    </a:p>
                  </a:txBody>
                  <a:tcPr marL="91453" marR="91453" marT="45700" marB="45700"/>
                </a:tc>
                <a:extLst>
                  <a:ext uri="{0D108BD9-81ED-4DB2-BD59-A6C34878D82A}">
                    <a16:rowId xmlns:a16="http://schemas.microsoft.com/office/drawing/2014/main" val="10000"/>
                  </a:ext>
                </a:extLst>
              </a:tr>
              <a:tr h="370681">
                <a:tc>
                  <a:txBody>
                    <a:bodyPr/>
                    <a:lstStyle/>
                    <a:p>
                      <a:r>
                        <a:rPr lang="en-US" sz="1600" dirty="0" smtClean="0"/>
                        <a:t>To: Kings County, NY</a:t>
                      </a:r>
                      <a:endParaRPr lang="en-US" sz="1600" dirty="0"/>
                    </a:p>
                  </a:txBody>
                  <a:tcPr marL="91453" marR="91453" marT="45700" marB="45700">
                    <a:solidFill>
                      <a:schemeClr val="tx2">
                        <a:lumMod val="20000"/>
                        <a:lumOff val="80000"/>
                      </a:schemeClr>
                    </a:solidFill>
                  </a:tcPr>
                </a:tc>
                <a:tc>
                  <a:txBody>
                    <a:bodyPr/>
                    <a:lstStyle/>
                    <a:p>
                      <a:pPr algn="r"/>
                      <a:r>
                        <a:rPr lang="en-US" sz="1600" dirty="0" smtClean="0"/>
                        <a:t>3,448</a:t>
                      </a:r>
                      <a:endParaRPr lang="en-US" sz="1600" dirty="0"/>
                    </a:p>
                  </a:txBody>
                  <a:tcPr marL="91453" marR="91453" marT="45700" marB="45700">
                    <a:solidFill>
                      <a:schemeClr val="tx2">
                        <a:lumMod val="20000"/>
                        <a:lumOff val="80000"/>
                      </a:schemeClr>
                    </a:solidFill>
                  </a:tcPr>
                </a:tc>
                <a:extLst>
                  <a:ext uri="{0D108BD9-81ED-4DB2-BD59-A6C34878D82A}">
                    <a16:rowId xmlns:a16="http://schemas.microsoft.com/office/drawing/2014/main" val="10001"/>
                  </a:ext>
                </a:extLst>
              </a:tr>
              <a:tr h="3706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               Hudson County, NJ </a:t>
                      </a:r>
                    </a:p>
                  </a:txBody>
                  <a:tcPr marL="91453" marR="91453" marT="45700" marB="45700">
                    <a:solidFill>
                      <a:schemeClr val="tx2">
                        <a:lumMod val="20000"/>
                        <a:lumOff val="80000"/>
                      </a:schemeClr>
                    </a:solidFill>
                  </a:tcPr>
                </a:tc>
                <a:tc>
                  <a:txBody>
                    <a:bodyPr/>
                    <a:lstStyle/>
                    <a:p>
                      <a:pPr algn="r"/>
                      <a:r>
                        <a:rPr lang="en-US" sz="1600" dirty="0" smtClean="0"/>
                        <a:t>1,764</a:t>
                      </a:r>
                      <a:endParaRPr lang="en-US" sz="1600" dirty="0"/>
                    </a:p>
                  </a:txBody>
                  <a:tcPr marL="91453" marR="91453" marT="45700" marB="45700">
                    <a:solidFill>
                      <a:schemeClr val="tx2">
                        <a:lumMod val="20000"/>
                        <a:lumOff val="80000"/>
                      </a:schemeClr>
                    </a:solidFill>
                  </a:tcPr>
                </a:tc>
                <a:extLst>
                  <a:ext uri="{0D108BD9-81ED-4DB2-BD59-A6C34878D82A}">
                    <a16:rowId xmlns:a16="http://schemas.microsoft.com/office/drawing/2014/main" val="10002"/>
                  </a:ext>
                </a:extLst>
              </a:tr>
              <a:tr h="370681">
                <a:tc>
                  <a:txBody>
                    <a:bodyPr/>
                    <a:lstStyle/>
                    <a:p>
                      <a:r>
                        <a:rPr lang="en-US" sz="1600" dirty="0" smtClean="0"/>
                        <a:t>               Westchester County, NY</a:t>
                      </a:r>
                      <a:endParaRPr lang="en-US" sz="1600" dirty="0"/>
                    </a:p>
                  </a:txBody>
                  <a:tcPr marL="91453" marR="91453" marT="45700" marB="45700">
                    <a:solidFill>
                      <a:schemeClr val="tx2">
                        <a:lumMod val="20000"/>
                        <a:lumOff val="80000"/>
                      </a:schemeClr>
                    </a:solidFill>
                  </a:tcPr>
                </a:tc>
                <a:tc>
                  <a:txBody>
                    <a:bodyPr/>
                    <a:lstStyle/>
                    <a:p>
                      <a:pPr algn="r"/>
                      <a:r>
                        <a:rPr lang="en-US" sz="1600" dirty="0" smtClean="0"/>
                        <a:t>1,340</a:t>
                      </a:r>
                      <a:endParaRPr lang="en-US" sz="1600" dirty="0"/>
                    </a:p>
                  </a:txBody>
                  <a:tcPr marL="91453" marR="91453" marT="45700" marB="45700">
                    <a:solidFill>
                      <a:schemeClr val="tx2">
                        <a:lumMod val="20000"/>
                        <a:lumOff val="80000"/>
                      </a:schemeClr>
                    </a:solidFill>
                  </a:tcPr>
                </a:tc>
                <a:extLst>
                  <a:ext uri="{0D108BD9-81ED-4DB2-BD59-A6C34878D82A}">
                    <a16:rowId xmlns:a16="http://schemas.microsoft.com/office/drawing/2014/main" val="10003"/>
                  </a:ext>
                </a:extLst>
              </a:tr>
              <a:tr h="3706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               Los</a:t>
                      </a:r>
                      <a:r>
                        <a:rPr lang="en-US" sz="1600" baseline="0" dirty="0" smtClean="0"/>
                        <a:t> Angeles County, CA</a:t>
                      </a:r>
                      <a:endParaRPr lang="en-US" sz="1600" dirty="0" smtClean="0"/>
                    </a:p>
                  </a:txBody>
                  <a:tcPr marL="91453" marR="91453" marT="45700" marB="45700">
                    <a:solidFill>
                      <a:schemeClr val="tx2">
                        <a:lumMod val="20000"/>
                        <a:lumOff val="80000"/>
                      </a:schemeClr>
                    </a:solidFill>
                  </a:tcPr>
                </a:tc>
                <a:tc>
                  <a:txBody>
                    <a:bodyPr/>
                    <a:lstStyle/>
                    <a:p>
                      <a:pPr algn="r"/>
                      <a:r>
                        <a:rPr lang="en-US" sz="1600" dirty="0" smtClean="0"/>
                        <a:t>1,043</a:t>
                      </a:r>
                      <a:endParaRPr lang="en-US" sz="1600" dirty="0"/>
                    </a:p>
                  </a:txBody>
                  <a:tcPr marL="91453" marR="91453" marT="45700" marB="45700">
                    <a:solidFill>
                      <a:schemeClr val="tx2">
                        <a:lumMod val="20000"/>
                        <a:lumOff val="80000"/>
                      </a:schemeClr>
                    </a:solidFill>
                  </a:tcPr>
                </a:tc>
                <a:extLst>
                  <a:ext uri="{0D108BD9-81ED-4DB2-BD59-A6C34878D82A}">
                    <a16:rowId xmlns:a16="http://schemas.microsoft.com/office/drawing/2014/main" val="10004"/>
                  </a:ext>
                </a:extLst>
              </a:tr>
              <a:tr h="370681">
                <a:tc>
                  <a:txBody>
                    <a:bodyPr/>
                    <a:lstStyle/>
                    <a:p>
                      <a:r>
                        <a:rPr lang="en-US" sz="1600" dirty="0" smtClean="0"/>
                        <a:t>               Queens County, NY</a:t>
                      </a:r>
                      <a:endParaRPr lang="en-US" sz="1600" dirty="0"/>
                    </a:p>
                  </a:txBody>
                  <a:tcPr marL="91453" marR="91453" marT="45700" marB="45700">
                    <a:solidFill>
                      <a:schemeClr val="tx2">
                        <a:lumMod val="20000"/>
                        <a:lumOff val="80000"/>
                      </a:schemeClr>
                    </a:solidFill>
                  </a:tcPr>
                </a:tc>
                <a:tc>
                  <a:txBody>
                    <a:bodyPr/>
                    <a:lstStyle/>
                    <a:p>
                      <a:pPr algn="r"/>
                      <a:r>
                        <a:rPr lang="en-US" sz="1600" dirty="0" smtClean="0"/>
                        <a:t>1,022</a:t>
                      </a:r>
                      <a:endParaRPr lang="en-US" sz="1600" dirty="0"/>
                    </a:p>
                  </a:txBody>
                  <a:tcPr marL="91453" marR="91453" marT="45700" marB="45700">
                    <a:solidFill>
                      <a:schemeClr val="tx2">
                        <a:lumMod val="20000"/>
                        <a:lumOff val="80000"/>
                      </a:schemeClr>
                    </a:solidFill>
                  </a:tcPr>
                </a:tc>
                <a:extLst>
                  <a:ext uri="{0D108BD9-81ED-4DB2-BD59-A6C34878D82A}">
                    <a16:rowId xmlns:a16="http://schemas.microsoft.com/office/drawing/2014/main" val="10005"/>
                  </a:ext>
                </a:extLst>
              </a:tr>
            </a:tbl>
          </a:graphicData>
        </a:graphic>
      </p:graphicFrame>
      <p:sp>
        <p:nvSpPr>
          <p:cNvPr id="29745" name="TextBox 8"/>
          <p:cNvSpPr txBox="1">
            <a:spLocks noChangeArrowheads="1"/>
          </p:cNvSpPr>
          <p:nvPr/>
        </p:nvSpPr>
        <p:spPr bwMode="auto">
          <a:xfrm>
            <a:off x="798513" y="4441825"/>
            <a:ext cx="75834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t>Migrants with incomes of $75,000 or more were moving out of New York County.  Among the largest outflows, was Westchester County, New York (1,340 movers).  Approximately 6.8 percent of all movers from New York County that have incomes greater than $75,000 moved to Westchester County.  </a:t>
            </a:r>
          </a:p>
          <a:p>
            <a:pPr eaLnBrk="1" hangingPunct="1">
              <a:spcBef>
                <a:spcPct val="0"/>
              </a:spcBef>
              <a:buClrTx/>
              <a:buFontTx/>
              <a:buNone/>
            </a:pPr>
            <a:r>
              <a:rPr lang="en-US" altLang="en-US" sz="1600"/>
              <a:t>The net flow for this group suggests that Kings County, NY is gaining more affluent individuals from New York County than it is losing.  Movers from New York County to Kings County making $75,000 or more  comprised 17 percent of the total outbound flow while only 10 percent of the inbound flow from Kings County to New York County.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371475"/>
            <a:ext cx="9144000" cy="2690813"/>
          </a:xfrm>
          <a:prstGeom prst="rect">
            <a:avLst/>
          </a:prstGeom>
          <a:solidFill>
            <a:srgbClr val="92D050">
              <a:alpha val="25098"/>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eaLnBrk="1" hangingPunct="1">
              <a:spcBef>
                <a:spcPct val="0"/>
              </a:spcBef>
              <a:buClrTx/>
              <a:buFontTx/>
              <a:buNone/>
            </a:pPr>
            <a:endParaRPr lang="en-US" altLang="en-US" sz="4400">
              <a:solidFill>
                <a:schemeClr val="tx2"/>
              </a:solidFill>
            </a:endParaRPr>
          </a:p>
        </p:txBody>
      </p:sp>
      <p:sp>
        <p:nvSpPr>
          <p:cNvPr id="30723" name="Title 1"/>
          <p:cNvSpPr>
            <a:spLocks noGrp="1"/>
          </p:cNvSpPr>
          <p:nvPr>
            <p:ph type="title"/>
          </p:nvPr>
        </p:nvSpPr>
        <p:spPr>
          <a:xfrm>
            <a:off x="392113" y="5988050"/>
            <a:ext cx="8229600" cy="1143000"/>
          </a:xfrm>
        </p:spPr>
        <p:txBody>
          <a:bodyPr/>
          <a:lstStyle/>
          <a:p>
            <a:r>
              <a:rPr lang="en-US" altLang="en-US" sz="2800" smtClean="0">
                <a:latin typeface="Arial" panose="020B0604020202020204" pitchFamily="34" charset="0"/>
              </a:rPr>
              <a:t>Individual Income:  $75,000 or more</a:t>
            </a:r>
          </a:p>
        </p:txBody>
      </p:sp>
      <p:sp>
        <p:nvSpPr>
          <p:cNvPr id="30724" name="Rectangle 8"/>
          <p:cNvSpPr>
            <a:spLocks noChangeArrowheads="1"/>
          </p:cNvSpPr>
          <p:nvPr/>
        </p:nvSpPr>
        <p:spPr bwMode="auto">
          <a:xfrm>
            <a:off x="7938" y="3397250"/>
            <a:ext cx="9136062" cy="2690813"/>
          </a:xfrm>
          <a:prstGeom prst="rect">
            <a:avLst/>
          </a:prstGeom>
          <a:solidFill>
            <a:srgbClr val="92D050">
              <a:alpha val="25098"/>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eaLnBrk="1" hangingPunct="1">
              <a:spcBef>
                <a:spcPct val="0"/>
              </a:spcBef>
              <a:buClrTx/>
              <a:buFontTx/>
              <a:buNone/>
            </a:pPr>
            <a:endParaRPr lang="en-US" altLang="en-US" sz="4400">
              <a:solidFill>
                <a:schemeClr val="tx2"/>
              </a:solidFill>
            </a:endParaRPr>
          </a:p>
        </p:txBody>
      </p:sp>
      <p:graphicFrame>
        <p:nvGraphicFramePr>
          <p:cNvPr id="10" name="Content Placeholder 1"/>
          <p:cNvGraphicFramePr>
            <a:graphicFrameLocks/>
          </p:cNvGraphicFramePr>
          <p:nvPr/>
        </p:nvGraphicFramePr>
        <p:xfrm>
          <a:off x="174625" y="711200"/>
          <a:ext cx="4114800" cy="2225675"/>
        </p:xfrm>
        <a:graphic>
          <a:graphicData uri="http://schemas.openxmlformats.org/drawingml/2006/table">
            <a:tbl>
              <a:tblPr firstRow="1" bandRow="1">
                <a:tableStyleId>{1FECB4D8-DB02-4DC6-A0A2-4F2EBAE1DC90}</a:tableStyleId>
              </a:tblPr>
              <a:tblGrid>
                <a:gridCol w="2510518">
                  <a:extLst>
                    <a:ext uri="{9D8B030D-6E8A-4147-A177-3AD203B41FA5}">
                      <a16:colId xmlns:a16="http://schemas.microsoft.com/office/drawing/2014/main" val="20000"/>
                    </a:ext>
                  </a:extLst>
                </a:gridCol>
                <a:gridCol w="1604282">
                  <a:extLst>
                    <a:ext uri="{9D8B030D-6E8A-4147-A177-3AD203B41FA5}">
                      <a16:colId xmlns:a16="http://schemas.microsoft.com/office/drawing/2014/main" val="20001"/>
                    </a:ext>
                  </a:extLst>
                </a:gridCol>
              </a:tblGrid>
              <a:tr h="370946">
                <a:tc>
                  <a:txBody>
                    <a:bodyPr/>
                    <a:lstStyle/>
                    <a:p>
                      <a:r>
                        <a:rPr lang="en-US" sz="1800" dirty="0" smtClean="0"/>
                        <a:t>County</a:t>
                      </a:r>
                      <a:endParaRPr lang="en-US" sz="1800" dirty="0"/>
                    </a:p>
                  </a:txBody>
                  <a:tcPr marT="45733" marB="45733"/>
                </a:tc>
                <a:tc>
                  <a:txBody>
                    <a:bodyPr/>
                    <a:lstStyle/>
                    <a:p>
                      <a:r>
                        <a:rPr lang="en-US" sz="1800" dirty="0" smtClean="0"/>
                        <a:t>Net Migrants</a:t>
                      </a:r>
                      <a:endParaRPr lang="en-US" sz="1800" dirty="0"/>
                    </a:p>
                  </a:txBody>
                  <a:tcPr marT="45733" marB="45733"/>
                </a:tc>
                <a:extLst>
                  <a:ext uri="{0D108BD9-81ED-4DB2-BD59-A6C34878D82A}">
                    <a16:rowId xmlns:a16="http://schemas.microsoft.com/office/drawing/2014/main" val="10000"/>
                  </a:ext>
                </a:extLst>
              </a:tr>
              <a:tr h="370946">
                <a:tc>
                  <a:txBody>
                    <a:bodyPr/>
                    <a:lstStyle/>
                    <a:p>
                      <a:r>
                        <a:rPr lang="en-US" sz="1800" dirty="0" smtClean="0"/>
                        <a:t>Bronx County, NY</a:t>
                      </a:r>
                    </a:p>
                  </a:txBody>
                  <a:tcPr marT="45733" marB="45733"/>
                </a:tc>
                <a:tc>
                  <a:txBody>
                    <a:bodyPr/>
                    <a:lstStyle/>
                    <a:p>
                      <a:pPr algn="r"/>
                      <a:r>
                        <a:rPr lang="en-US" sz="1800" dirty="0" smtClean="0"/>
                        <a:t>-259</a:t>
                      </a:r>
                      <a:endParaRPr lang="en-US" sz="1800" dirty="0"/>
                    </a:p>
                  </a:txBody>
                  <a:tcPr marT="45733" marB="45733"/>
                </a:tc>
                <a:extLst>
                  <a:ext uri="{0D108BD9-81ED-4DB2-BD59-A6C34878D82A}">
                    <a16:rowId xmlns:a16="http://schemas.microsoft.com/office/drawing/2014/main" val="10001"/>
                  </a:ext>
                </a:extLst>
              </a:tr>
              <a:tr h="370946">
                <a:tc>
                  <a:txBody>
                    <a:bodyPr/>
                    <a:lstStyle/>
                    <a:p>
                      <a:r>
                        <a:rPr lang="en-US" sz="1800" dirty="0" smtClean="0"/>
                        <a:t>Queens</a:t>
                      </a:r>
                      <a:r>
                        <a:rPr lang="en-US" sz="1800" baseline="0" dirty="0" smtClean="0"/>
                        <a:t> County, NY</a:t>
                      </a:r>
                      <a:endParaRPr lang="en-US" sz="1800" dirty="0"/>
                    </a:p>
                  </a:txBody>
                  <a:tcPr marT="45733" marB="45733"/>
                </a:tc>
                <a:tc>
                  <a:txBody>
                    <a:bodyPr/>
                    <a:lstStyle/>
                    <a:p>
                      <a:pPr algn="r"/>
                      <a:r>
                        <a:rPr lang="en-US" sz="1800" dirty="0" smtClean="0"/>
                        <a:t>248</a:t>
                      </a:r>
                      <a:endParaRPr lang="en-US" sz="1800" dirty="0"/>
                    </a:p>
                  </a:txBody>
                  <a:tcPr marT="45733" marB="45733"/>
                </a:tc>
                <a:extLst>
                  <a:ext uri="{0D108BD9-81ED-4DB2-BD59-A6C34878D82A}">
                    <a16:rowId xmlns:a16="http://schemas.microsoft.com/office/drawing/2014/main" val="10002"/>
                  </a:ext>
                </a:extLst>
              </a:tr>
              <a:tr h="370946">
                <a:tc>
                  <a:txBody>
                    <a:bodyPr/>
                    <a:lstStyle/>
                    <a:p>
                      <a:r>
                        <a:rPr lang="en-US" sz="1800" dirty="0" smtClean="0"/>
                        <a:t>Kings County, NY</a:t>
                      </a:r>
                      <a:endParaRPr lang="en-US" sz="1800" dirty="0"/>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smtClean="0"/>
                        <a:t>-1,412</a:t>
                      </a:r>
                    </a:p>
                  </a:txBody>
                  <a:tcPr marT="45733" marB="45733"/>
                </a:tc>
                <a:extLst>
                  <a:ext uri="{0D108BD9-81ED-4DB2-BD59-A6C34878D82A}">
                    <a16:rowId xmlns:a16="http://schemas.microsoft.com/office/drawing/2014/main" val="10003"/>
                  </a:ext>
                </a:extLst>
              </a:tr>
              <a:tr h="370946">
                <a:tc>
                  <a:txBody>
                    <a:bodyPr/>
                    <a:lstStyle/>
                    <a:p>
                      <a:r>
                        <a:rPr lang="en-US" sz="1800" dirty="0" smtClean="0"/>
                        <a:t>Richmond County, NY</a:t>
                      </a:r>
                      <a:endParaRPr lang="en-US" sz="1800" dirty="0"/>
                    </a:p>
                  </a:txBody>
                  <a:tcPr marT="45733" marB="45733"/>
                </a:tc>
                <a:tc>
                  <a:txBody>
                    <a:bodyPr/>
                    <a:lstStyle/>
                    <a:p>
                      <a:pPr algn="r"/>
                      <a:r>
                        <a:rPr lang="en-US" sz="1800" dirty="0" smtClean="0"/>
                        <a:t>103</a:t>
                      </a:r>
                      <a:endParaRPr lang="en-US" sz="1800" dirty="0"/>
                    </a:p>
                  </a:txBody>
                  <a:tcPr marT="45733" marB="45733"/>
                </a:tc>
                <a:extLst>
                  <a:ext uri="{0D108BD9-81ED-4DB2-BD59-A6C34878D82A}">
                    <a16:rowId xmlns:a16="http://schemas.microsoft.com/office/drawing/2014/main" val="10004"/>
                  </a:ext>
                </a:extLst>
              </a:tr>
              <a:tr h="370946">
                <a:tc>
                  <a:txBody>
                    <a:bodyPr/>
                    <a:lstStyle/>
                    <a:p>
                      <a:r>
                        <a:rPr lang="en-US" sz="1800" dirty="0" smtClean="0"/>
                        <a:t>Hudson County, NJ</a:t>
                      </a:r>
                      <a:endParaRPr lang="en-US" sz="1800" dirty="0"/>
                    </a:p>
                  </a:txBody>
                  <a:tcPr marT="45733" marB="45733"/>
                </a:tc>
                <a:tc>
                  <a:txBody>
                    <a:bodyPr/>
                    <a:lstStyle/>
                    <a:p>
                      <a:pPr algn="r"/>
                      <a:r>
                        <a:rPr lang="en-US" sz="1800" dirty="0" smtClean="0"/>
                        <a:t>-499</a:t>
                      </a:r>
                    </a:p>
                  </a:txBody>
                  <a:tcPr marT="45733" marB="45733"/>
                </a:tc>
                <a:extLst>
                  <a:ext uri="{0D108BD9-81ED-4DB2-BD59-A6C34878D82A}">
                    <a16:rowId xmlns:a16="http://schemas.microsoft.com/office/drawing/2014/main" val="10005"/>
                  </a:ext>
                </a:extLst>
              </a:tr>
            </a:tbl>
          </a:graphicData>
        </a:graphic>
      </p:graphicFrame>
      <p:sp>
        <p:nvSpPr>
          <p:cNvPr id="30747" name="TextBox 10"/>
          <p:cNvSpPr txBox="1">
            <a:spLocks noChangeArrowheads="1"/>
          </p:cNvSpPr>
          <p:nvPr/>
        </p:nvSpPr>
        <p:spPr bwMode="auto">
          <a:xfrm>
            <a:off x="849313" y="381000"/>
            <a:ext cx="2505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b="1"/>
              <a:t>New York County, NY</a:t>
            </a:r>
          </a:p>
        </p:txBody>
      </p:sp>
      <p:graphicFrame>
        <p:nvGraphicFramePr>
          <p:cNvPr id="15" name="Content Placeholder 1"/>
          <p:cNvGraphicFramePr>
            <a:graphicFrameLocks/>
          </p:cNvGraphicFramePr>
          <p:nvPr/>
        </p:nvGraphicFramePr>
        <p:xfrm>
          <a:off x="174625" y="3754438"/>
          <a:ext cx="4114800" cy="2225675"/>
        </p:xfrm>
        <a:graphic>
          <a:graphicData uri="http://schemas.openxmlformats.org/drawingml/2006/table">
            <a:tbl>
              <a:tblPr firstRow="1" bandRow="1">
                <a:tableStyleId>{1FECB4D8-DB02-4DC6-A0A2-4F2EBAE1DC90}</a:tableStyleId>
              </a:tblPr>
              <a:tblGrid>
                <a:gridCol w="2510518">
                  <a:extLst>
                    <a:ext uri="{9D8B030D-6E8A-4147-A177-3AD203B41FA5}">
                      <a16:colId xmlns:a16="http://schemas.microsoft.com/office/drawing/2014/main" val="20000"/>
                    </a:ext>
                  </a:extLst>
                </a:gridCol>
                <a:gridCol w="1604282">
                  <a:extLst>
                    <a:ext uri="{9D8B030D-6E8A-4147-A177-3AD203B41FA5}">
                      <a16:colId xmlns:a16="http://schemas.microsoft.com/office/drawing/2014/main" val="20001"/>
                    </a:ext>
                  </a:extLst>
                </a:gridCol>
              </a:tblGrid>
              <a:tr h="370946">
                <a:tc>
                  <a:txBody>
                    <a:bodyPr/>
                    <a:lstStyle/>
                    <a:p>
                      <a:r>
                        <a:rPr lang="en-US" sz="1800" dirty="0" smtClean="0"/>
                        <a:t>County</a:t>
                      </a:r>
                      <a:endParaRPr lang="en-US" sz="1800" dirty="0"/>
                    </a:p>
                  </a:txBody>
                  <a:tcPr marT="45733" marB="45733"/>
                </a:tc>
                <a:tc>
                  <a:txBody>
                    <a:bodyPr/>
                    <a:lstStyle/>
                    <a:p>
                      <a:r>
                        <a:rPr lang="en-US" sz="1800" dirty="0" smtClean="0"/>
                        <a:t>Net Migrants</a:t>
                      </a:r>
                      <a:endParaRPr lang="en-US" sz="1800" dirty="0"/>
                    </a:p>
                  </a:txBody>
                  <a:tcPr marT="45733" marB="45733"/>
                </a:tc>
                <a:extLst>
                  <a:ext uri="{0D108BD9-81ED-4DB2-BD59-A6C34878D82A}">
                    <a16:rowId xmlns:a16="http://schemas.microsoft.com/office/drawing/2014/main" val="10000"/>
                  </a:ext>
                </a:extLst>
              </a:tr>
              <a:tr h="370946">
                <a:tc>
                  <a:txBody>
                    <a:bodyPr/>
                    <a:lstStyle/>
                    <a:p>
                      <a:r>
                        <a:rPr lang="en-US" sz="1800" dirty="0" smtClean="0"/>
                        <a:t>Bronx County, NY</a:t>
                      </a:r>
                    </a:p>
                  </a:txBody>
                  <a:tcPr marT="45733" marB="45733"/>
                </a:tc>
                <a:tc>
                  <a:txBody>
                    <a:bodyPr/>
                    <a:lstStyle/>
                    <a:p>
                      <a:pPr algn="r"/>
                      <a:r>
                        <a:rPr lang="en-US" sz="1800" dirty="0" smtClean="0"/>
                        <a:t>-31</a:t>
                      </a:r>
                      <a:endParaRPr lang="en-US" sz="1800" dirty="0"/>
                    </a:p>
                  </a:txBody>
                  <a:tcPr marT="45733" marB="45733"/>
                </a:tc>
                <a:extLst>
                  <a:ext uri="{0D108BD9-81ED-4DB2-BD59-A6C34878D82A}">
                    <a16:rowId xmlns:a16="http://schemas.microsoft.com/office/drawing/2014/main" val="10001"/>
                  </a:ext>
                </a:extLst>
              </a:tr>
              <a:tr h="370946">
                <a:tc>
                  <a:txBody>
                    <a:bodyPr/>
                    <a:lstStyle/>
                    <a:p>
                      <a:r>
                        <a:rPr lang="en-US" sz="1800" dirty="0" smtClean="0"/>
                        <a:t>Queens</a:t>
                      </a:r>
                      <a:r>
                        <a:rPr lang="en-US" sz="1800" baseline="0" dirty="0" smtClean="0"/>
                        <a:t> County, NY</a:t>
                      </a:r>
                      <a:endParaRPr lang="en-US" sz="1800" dirty="0"/>
                    </a:p>
                  </a:txBody>
                  <a:tcPr marT="45733" marB="45733"/>
                </a:tc>
                <a:tc>
                  <a:txBody>
                    <a:bodyPr/>
                    <a:lstStyle/>
                    <a:p>
                      <a:pPr algn="r"/>
                      <a:r>
                        <a:rPr lang="en-US" sz="1800" dirty="0" smtClean="0"/>
                        <a:t>-389</a:t>
                      </a:r>
                      <a:endParaRPr lang="en-US" sz="1800" dirty="0"/>
                    </a:p>
                  </a:txBody>
                  <a:tcPr marT="45733" marB="45733"/>
                </a:tc>
                <a:extLst>
                  <a:ext uri="{0D108BD9-81ED-4DB2-BD59-A6C34878D82A}">
                    <a16:rowId xmlns:a16="http://schemas.microsoft.com/office/drawing/2014/main" val="10002"/>
                  </a:ext>
                </a:extLst>
              </a:tr>
              <a:tr h="370946">
                <a:tc>
                  <a:txBody>
                    <a:bodyPr/>
                    <a:lstStyle/>
                    <a:p>
                      <a:r>
                        <a:rPr lang="en-US" sz="1800" dirty="0" smtClean="0"/>
                        <a:t>New York County, NY</a:t>
                      </a:r>
                      <a:endParaRPr lang="en-US" sz="1800" dirty="0"/>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smtClean="0"/>
                        <a:t>1,412</a:t>
                      </a:r>
                    </a:p>
                  </a:txBody>
                  <a:tcPr marT="45733" marB="45733"/>
                </a:tc>
                <a:extLst>
                  <a:ext uri="{0D108BD9-81ED-4DB2-BD59-A6C34878D82A}">
                    <a16:rowId xmlns:a16="http://schemas.microsoft.com/office/drawing/2014/main" val="10003"/>
                  </a:ext>
                </a:extLst>
              </a:tr>
              <a:tr h="370946">
                <a:tc>
                  <a:txBody>
                    <a:bodyPr/>
                    <a:lstStyle/>
                    <a:p>
                      <a:r>
                        <a:rPr lang="en-US" sz="1800" dirty="0" smtClean="0"/>
                        <a:t>Richmond County, NY</a:t>
                      </a:r>
                      <a:endParaRPr lang="en-US" sz="1800" dirty="0"/>
                    </a:p>
                  </a:txBody>
                  <a:tcPr marT="45733" marB="45733"/>
                </a:tc>
                <a:tc>
                  <a:txBody>
                    <a:bodyPr/>
                    <a:lstStyle/>
                    <a:p>
                      <a:pPr algn="r"/>
                      <a:r>
                        <a:rPr lang="en-US" sz="1800" dirty="0" smtClean="0"/>
                        <a:t>-505</a:t>
                      </a:r>
                      <a:endParaRPr lang="en-US" sz="1800" dirty="0"/>
                    </a:p>
                  </a:txBody>
                  <a:tcPr marT="45733" marB="45733"/>
                </a:tc>
                <a:extLst>
                  <a:ext uri="{0D108BD9-81ED-4DB2-BD59-A6C34878D82A}">
                    <a16:rowId xmlns:a16="http://schemas.microsoft.com/office/drawing/2014/main" val="10004"/>
                  </a:ext>
                </a:extLst>
              </a:tr>
              <a:tr h="370946">
                <a:tc>
                  <a:txBody>
                    <a:bodyPr/>
                    <a:lstStyle/>
                    <a:p>
                      <a:r>
                        <a:rPr lang="en-US" sz="1800" dirty="0" smtClean="0"/>
                        <a:t>Hudson County, NJ</a:t>
                      </a:r>
                      <a:endParaRPr lang="en-US" sz="1800" dirty="0"/>
                    </a:p>
                  </a:txBody>
                  <a:tcPr marT="45733" marB="45733"/>
                </a:tc>
                <a:tc>
                  <a:txBody>
                    <a:bodyPr/>
                    <a:lstStyle/>
                    <a:p>
                      <a:pPr algn="r"/>
                      <a:r>
                        <a:rPr lang="en-US" sz="1800" dirty="0" smtClean="0"/>
                        <a:t>-214</a:t>
                      </a:r>
                    </a:p>
                  </a:txBody>
                  <a:tcPr marT="45733" marB="45733"/>
                </a:tc>
                <a:extLst>
                  <a:ext uri="{0D108BD9-81ED-4DB2-BD59-A6C34878D82A}">
                    <a16:rowId xmlns:a16="http://schemas.microsoft.com/office/drawing/2014/main" val="10005"/>
                  </a:ext>
                </a:extLst>
              </a:tr>
            </a:tbl>
          </a:graphicData>
        </a:graphic>
      </p:graphicFrame>
      <p:sp>
        <p:nvSpPr>
          <p:cNvPr id="30770" name="TextBox 10"/>
          <p:cNvSpPr txBox="1">
            <a:spLocks noChangeArrowheads="1"/>
          </p:cNvSpPr>
          <p:nvPr/>
        </p:nvSpPr>
        <p:spPr bwMode="auto">
          <a:xfrm>
            <a:off x="849313" y="3424238"/>
            <a:ext cx="2116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b="1"/>
              <a:t>Kings County, NY</a:t>
            </a:r>
          </a:p>
        </p:txBody>
      </p:sp>
      <p:pic>
        <p:nvPicPr>
          <p:cNvPr id="30771" name="Picture 1"/>
          <p:cNvPicPr>
            <a:picLocks noChangeAspect="1"/>
          </p:cNvPicPr>
          <p:nvPr/>
        </p:nvPicPr>
        <p:blipFill>
          <a:blip r:embed="rId2">
            <a:extLst>
              <a:ext uri="{28A0092B-C50C-407E-A947-70E740481C1C}">
                <a14:useLocalDpi xmlns:a14="http://schemas.microsoft.com/office/drawing/2010/main" val="0"/>
              </a:ext>
            </a:extLst>
          </a:blip>
          <a:srcRect b="2797"/>
          <a:stretch>
            <a:fillRect/>
          </a:stretch>
        </p:blipFill>
        <p:spPr bwMode="auto">
          <a:xfrm>
            <a:off x="5240338" y="387350"/>
            <a:ext cx="284797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3398838"/>
            <a:ext cx="28003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3" name="Picture 2"/>
          <p:cNvPicPr>
            <a:picLocks noChangeAspect="1" noChangeArrowheads="1"/>
          </p:cNvPicPr>
          <p:nvPr/>
        </p:nvPicPr>
        <p:blipFill>
          <a:blip r:embed="rId4">
            <a:extLst>
              <a:ext uri="{28A0092B-C50C-407E-A947-70E740481C1C}">
                <a14:useLocalDpi xmlns:a14="http://schemas.microsoft.com/office/drawing/2010/main" val="0"/>
              </a:ext>
            </a:extLst>
          </a:blip>
          <a:srcRect l="42688" t="70242" r="50000" b="23264"/>
          <a:stretch>
            <a:fillRect/>
          </a:stretch>
        </p:blipFill>
        <p:spPr bwMode="auto">
          <a:xfrm>
            <a:off x="7315200" y="3008313"/>
            <a:ext cx="18319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597150"/>
            <a:ext cx="8229600" cy="1143000"/>
          </a:xfrm>
        </p:spPr>
        <p:txBody>
          <a:bodyPr/>
          <a:lstStyle/>
          <a:p>
            <a:r>
              <a:rPr lang="en-US" altLang="en-US" smtClean="0">
                <a:latin typeface="Arial" panose="020B0604020202020204" pitchFamily="34" charset="0"/>
              </a:rPr>
              <a:t>Last, let’s look at </a:t>
            </a:r>
            <a:br>
              <a:rPr lang="en-US" altLang="en-US" smtClean="0">
                <a:latin typeface="Arial" panose="020B0604020202020204" pitchFamily="34" charset="0"/>
              </a:rPr>
            </a:br>
            <a:r>
              <a:rPr lang="en-US" altLang="en-US" smtClean="0">
                <a:latin typeface="Arial" panose="020B0604020202020204" pitchFamily="34" charset="0"/>
              </a:rPr>
              <a:t>Household Income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ctrTitle"/>
          </p:nvPr>
        </p:nvSpPr>
        <p:spPr>
          <a:xfrm>
            <a:off x="160338" y="2130425"/>
            <a:ext cx="8867775" cy="1470025"/>
          </a:xfrm>
        </p:spPr>
        <p:txBody>
          <a:bodyPr/>
          <a:lstStyle/>
          <a:p>
            <a:r>
              <a:rPr lang="en-US" altLang="en-US" sz="3600" smtClean="0">
                <a:latin typeface="Arial" panose="020B0604020202020204" pitchFamily="34" charset="0"/>
              </a:rPr>
              <a:t>Example:  Los Angeles County, CA</a:t>
            </a:r>
            <a:r>
              <a:rPr lang="en-US" altLang="en-US" sz="3100" smtClean="0">
                <a:latin typeface="Arial" panose="020B0604020202020204" pitchFamily="34" charset="0"/>
              </a:rPr>
              <a:t/>
            </a:r>
            <a:br>
              <a:rPr lang="en-US" altLang="en-US" sz="3100" smtClean="0">
                <a:latin typeface="Arial" panose="020B0604020202020204" pitchFamily="34" charset="0"/>
              </a:rPr>
            </a:br>
            <a:r>
              <a:rPr lang="en-US" altLang="en-US" sz="3100" smtClean="0">
                <a:latin typeface="Arial" panose="020B0604020202020204" pitchFamily="34" charset="0"/>
              </a:rPr>
              <a:t/>
            </a:r>
            <a:br>
              <a:rPr lang="en-US" altLang="en-US" sz="3100" smtClean="0">
                <a:latin typeface="Arial" panose="020B0604020202020204" pitchFamily="34" charset="0"/>
              </a:rPr>
            </a:br>
            <a:r>
              <a:rPr lang="en-US" altLang="en-US" sz="3100" smtClean="0">
                <a:latin typeface="Arial" panose="020B0604020202020204" pitchFamily="34" charset="0"/>
              </a:rPr>
              <a:t>A </a:t>
            </a:r>
            <a:r>
              <a:rPr lang="en-US" altLang="en-US" sz="3100" u="sng" smtClean="0">
                <a:latin typeface="Arial" panose="020B0604020202020204" pitchFamily="34" charset="0"/>
              </a:rPr>
              <a:t>National</a:t>
            </a:r>
            <a:r>
              <a:rPr lang="en-US" altLang="en-US" sz="3100" smtClean="0">
                <a:latin typeface="Arial" panose="020B0604020202020204" pitchFamily="34" charset="0"/>
              </a:rPr>
              <a:t> View </a:t>
            </a:r>
            <a:br>
              <a:rPr lang="en-US" altLang="en-US" sz="3100" smtClean="0">
                <a:latin typeface="Arial" panose="020B0604020202020204" pitchFamily="34" charset="0"/>
              </a:rPr>
            </a:br>
            <a:r>
              <a:rPr lang="en-US" altLang="en-US" sz="3100" smtClean="0">
                <a:latin typeface="Arial" panose="020B0604020202020204" pitchFamily="34" charset="0"/>
              </a:rPr>
              <a:t>of net Migration Flows for those with </a:t>
            </a:r>
            <a:br>
              <a:rPr lang="en-US" altLang="en-US" sz="3100" smtClean="0">
                <a:latin typeface="Arial" panose="020B0604020202020204" pitchFamily="34" charset="0"/>
              </a:rPr>
            </a:br>
            <a:r>
              <a:rPr lang="en-US" altLang="en-US" sz="3100" smtClean="0">
                <a:latin typeface="Arial" panose="020B0604020202020204" pitchFamily="34" charset="0"/>
              </a:rPr>
              <a:t>Household Income of $150,000 or More </a:t>
            </a:r>
            <a:br>
              <a:rPr lang="en-US" altLang="en-US" sz="3100" smtClean="0">
                <a:latin typeface="Arial" panose="020B0604020202020204" pitchFamily="34" charset="0"/>
              </a:rPr>
            </a:br>
            <a:r>
              <a:rPr lang="en-US" altLang="en-US" sz="3100" smtClean="0">
                <a:latin typeface="Arial" panose="020B0604020202020204" pitchFamily="34" charset="0"/>
              </a:rPr>
              <a:t>into and out from </a:t>
            </a:r>
            <a:br>
              <a:rPr lang="en-US" altLang="en-US" sz="3100" smtClean="0">
                <a:latin typeface="Arial" panose="020B0604020202020204" pitchFamily="34" charset="0"/>
              </a:rPr>
            </a:br>
            <a:r>
              <a:rPr lang="en-US" altLang="en-US" sz="3100" smtClean="0">
                <a:latin typeface="Arial" panose="020B0604020202020204" pitchFamily="34" charset="0"/>
              </a:rPr>
              <a:t>Los Angeles County, CA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5"/>
          <p:cNvSpPr>
            <a:spLocks noChangeArrowheads="1"/>
          </p:cNvSpPr>
          <p:nvPr/>
        </p:nvSpPr>
        <p:spPr bwMode="auto">
          <a:xfrm>
            <a:off x="8088313" y="387350"/>
            <a:ext cx="928687" cy="914400"/>
          </a:xfrm>
          <a:prstGeom prst="rect">
            <a:avLst/>
          </a:prstGeom>
          <a:solidFill>
            <a:schemeClr val="bg1"/>
          </a:solidFill>
          <a:ln w="9525" algn="ctr">
            <a:solidFill>
              <a:schemeClr val="bg1"/>
            </a:solidFill>
            <a:round/>
            <a:headEnd/>
            <a:tailEnd/>
          </a:ln>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eaLnBrk="1" hangingPunct="1">
              <a:spcBef>
                <a:spcPct val="0"/>
              </a:spcBef>
              <a:buClrTx/>
              <a:buFontTx/>
              <a:buNone/>
            </a:pPr>
            <a:endParaRPr lang="en-US" altLang="en-US" sz="4400">
              <a:solidFill>
                <a:schemeClr val="tx2"/>
              </a:solidFill>
            </a:endParaRPr>
          </a:p>
        </p:txBody>
      </p:sp>
      <p:sp>
        <p:nvSpPr>
          <p:cNvPr id="7" name="5-Point Star 6"/>
          <p:cNvSpPr/>
          <p:nvPr/>
        </p:nvSpPr>
        <p:spPr bwMode="auto">
          <a:xfrm>
            <a:off x="1320800" y="3948113"/>
            <a:ext cx="246063" cy="246062"/>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defTabSz="914400" eaLnBrk="1" hangingPunct="1">
              <a:defRPr/>
            </a:pPr>
            <a:endParaRPr lang="en-US" sz="4400">
              <a:solidFill>
                <a:schemeClr val="tx2"/>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995363"/>
            <a:ext cx="8229600" cy="4525962"/>
          </a:xfrm>
        </p:spPr>
        <p:txBody>
          <a:bodyPr/>
          <a:lstStyle/>
          <a:p>
            <a:pPr marL="0" indent="0" algn="ctr">
              <a:buFont typeface="Arial" panose="020B0604020202020204" pitchFamily="34" charset="0"/>
              <a:buNone/>
            </a:pPr>
            <a:endParaRPr lang="en-US" altLang="en-US" smtClean="0">
              <a:latin typeface="Arial" panose="020B0604020202020204" pitchFamily="34" charset="0"/>
            </a:endParaRPr>
          </a:p>
          <a:p>
            <a:pPr marL="0" indent="0" algn="ctr">
              <a:buFont typeface="Arial" panose="020B0604020202020204" pitchFamily="34" charset="0"/>
              <a:buNone/>
            </a:pPr>
            <a:endParaRPr lang="en-US" altLang="en-US" smtClean="0">
              <a:latin typeface="Arial" panose="020B0604020202020204" pitchFamily="34" charset="0"/>
            </a:endParaRPr>
          </a:p>
          <a:p>
            <a:pPr marL="0" indent="0" algn="ctr">
              <a:buFont typeface="Arial" panose="020B0604020202020204" pitchFamily="34" charset="0"/>
              <a:buNone/>
            </a:pPr>
            <a:r>
              <a:rPr lang="en-US" altLang="en-US" sz="4400" smtClean="0">
                <a:latin typeface="Arial" panose="020B0604020202020204" pitchFamily="34" charset="0"/>
              </a:rPr>
              <a:t>County-to-County Migration Flows </a:t>
            </a:r>
          </a:p>
          <a:p>
            <a:pPr marL="0" indent="0" algn="ctr">
              <a:buFont typeface="Arial" panose="020B0604020202020204" pitchFamily="34" charset="0"/>
              <a:buNone/>
            </a:pPr>
            <a:endParaRPr lang="en-US" altLang="en-US" smtClean="0">
              <a:latin typeface="Arial" panose="020B0604020202020204" pitchFamily="34" charset="0"/>
            </a:endParaRPr>
          </a:p>
          <a:p>
            <a:pPr marL="0" indent="0" algn="ctr">
              <a:buFont typeface="Arial" panose="020B0604020202020204" pitchFamily="34" charset="0"/>
              <a:buNone/>
            </a:pPr>
            <a:r>
              <a:rPr lang="en-US" altLang="en-US" smtClean="0">
                <a:latin typeface="Arial" panose="020B0604020202020204" pitchFamily="34" charset="0"/>
              </a:rPr>
              <a:t>Contents and Guide to Calculating Rates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42863"/>
            <a:ext cx="8229600" cy="1143000"/>
          </a:xfrm>
        </p:spPr>
        <p:txBody>
          <a:bodyPr/>
          <a:lstStyle/>
          <a:p>
            <a:r>
              <a:rPr lang="en-US" altLang="en-US" sz="3200" smtClean="0">
                <a:latin typeface="Arial" panose="020B0604020202020204" pitchFamily="34" charset="0"/>
              </a:rPr>
              <a:t>Among Largest Domestic Migration with Household Income of $150,000 or More</a:t>
            </a:r>
            <a:br>
              <a:rPr lang="en-US" altLang="en-US" sz="3200" smtClean="0">
                <a:latin typeface="Arial" panose="020B0604020202020204" pitchFamily="34" charset="0"/>
              </a:rPr>
            </a:br>
            <a:r>
              <a:rPr lang="en-US" altLang="en-US" sz="1800" smtClean="0">
                <a:latin typeface="Arial" panose="020B0604020202020204" pitchFamily="34" charset="0"/>
              </a:rPr>
              <a:t>(population 1 year and over living in housholds)</a:t>
            </a:r>
          </a:p>
        </p:txBody>
      </p:sp>
      <p:graphicFrame>
        <p:nvGraphicFramePr>
          <p:cNvPr id="4" name="Content Placeholder 3"/>
          <p:cNvGraphicFramePr>
            <a:graphicFrameLocks noGrp="1"/>
          </p:cNvGraphicFramePr>
          <p:nvPr>
            <p:ph idx="1"/>
          </p:nvPr>
        </p:nvGraphicFramePr>
        <p:xfrm>
          <a:off x="65088" y="2035175"/>
          <a:ext cx="4244975" cy="2225675"/>
        </p:xfrm>
        <a:graphic>
          <a:graphicData uri="http://schemas.openxmlformats.org/drawingml/2006/table">
            <a:tbl>
              <a:tblPr firstRow="1" bandRow="1">
                <a:tableStyleId>{7E9639D4-E3E2-4D34-9284-5A2195B3D0D7}</a:tableStyleId>
              </a:tblPr>
              <a:tblGrid>
                <a:gridCol w="3421062">
                  <a:extLst>
                    <a:ext uri="{9D8B030D-6E8A-4147-A177-3AD203B41FA5}">
                      <a16:colId xmlns:a16="http://schemas.microsoft.com/office/drawing/2014/main" val="20000"/>
                    </a:ext>
                  </a:extLst>
                </a:gridCol>
                <a:gridCol w="823913">
                  <a:extLst>
                    <a:ext uri="{9D8B030D-6E8A-4147-A177-3AD203B41FA5}">
                      <a16:colId xmlns:a16="http://schemas.microsoft.com/office/drawing/2014/main" val="20001"/>
                    </a:ext>
                  </a:extLst>
                </a:gridCol>
              </a:tblGrid>
              <a:tr h="370946">
                <a:tc>
                  <a:txBody>
                    <a:bodyPr/>
                    <a:lstStyle/>
                    <a:p>
                      <a:r>
                        <a:rPr lang="en-US" sz="1800" dirty="0" smtClean="0"/>
                        <a:t>Los Angeles County</a:t>
                      </a:r>
                      <a:r>
                        <a:rPr lang="en-US" sz="1800" baseline="0" dirty="0" smtClean="0"/>
                        <a:t>, CA</a:t>
                      </a:r>
                      <a:endParaRPr lang="en-US" sz="1800" dirty="0"/>
                    </a:p>
                  </a:txBody>
                  <a:tcPr marL="91453" marR="91453" marT="45733" marB="45733"/>
                </a:tc>
                <a:tc>
                  <a:txBody>
                    <a:bodyPr/>
                    <a:lstStyle/>
                    <a:p>
                      <a:pPr algn="r"/>
                      <a:r>
                        <a:rPr lang="en-US" sz="1800" dirty="0" smtClean="0"/>
                        <a:t>26,471</a:t>
                      </a:r>
                      <a:endParaRPr lang="en-US" sz="1800" dirty="0"/>
                    </a:p>
                  </a:txBody>
                  <a:tcPr marL="91453" marR="91453" marT="45733" marB="45733"/>
                </a:tc>
                <a:extLst>
                  <a:ext uri="{0D108BD9-81ED-4DB2-BD59-A6C34878D82A}">
                    <a16:rowId xmlns:a16="http://schemas.microsoft.com/office/drawing/2014/main" val="10000"/>
                  </a:ext>
                </a:extLst>
              </a:tr>
              <a:tr h="370946">
                <a:tc>
                  <a:txBody>
                    <a:bodyPr/>
                    <a:lstStyle/>
                    <a:p>
                      <a:r>
                        <a:rPr lang="en-US" sz="1600" dirty="0" smtClean="0"/>
                        <a:t>   From: Orange County, CA</a:t>
                      </a:r>
                      <a:endParaRPr lang="en-US" sz="1600" dirty="0"/>
                    </a:p>
                  </a:txBody>
                  <a:tcPr marL="91453" marR="91453" marT="45733" marB="45733">
                    <a:solidFill>
                      <a:srgbClr val="7030A0">
                        <a:alpha val="25000"/>
                      </a:srgbClr>
                    </a:solidFill>
                  </a:tcPr>
                </a:tc>
                <a:tc>
                  <a:txBody>
                    <a:bodyPr/>
                    <a:lstStyle/>
                    <a:p>
                      <a:pPr algn="r"/>
                      <a:r>
                        <a:rPr lang="en-US" sz="1600" dirty="0" smtClean="0"/>
                        <a:t>4,652</a:t>
                      </a:r>
                      <a:endParaRPr lang="en-US" sz="1600" dirty="0"/>
                    </a:p>
                  </a:txBody>
                  <a:tcPr marL="91453" marR="91453" marT="45733" marB="45733">
                    <a:solidFill>
                      <a:srgbClr val="7030A0">
                        <a:alpha val="25000"/>
                      </a:srgbClr>
                    </a:solidFill>
                  </a:tcPr>
                </a:tc>
                <a:extLst>
                  <a:ext uri="{0D108BD9-81ED-4DB2-BD59-A6C34878D82A}">
                    <a16:rowId xmlns:a16="http://schemas.microsoft.com/office/drawing/2014/main" val="10001"/>
                  </a:ext>
                </a:extLst>
              </a:tr>
              <a:tr h="370946">
                <a:tc>
                  <a:txBody>
                    <a:bodyPr/>
                    <a:lstStyle/>
                    <a:p>
                      <a:r>
                        <a:rPr lang="en-US" sz="1600" dirty="0" smtClean="0"/>
                        <a:t>               San Bernardino</a:t>
                      </a:r>
                      <a:r>
                        <a:rPr lang="en-US" sz="1600" baseline="0" dirty="0" smtClean="0"/>
                        <a:t> County, CA</a:t>
                      </a:r>
                      <a:endParaRPr lang="en-US" sz="1600" dirty="0"/>
                    </a:p>
                  </a:txBody>
                  <a:tcPr marL="91453" marR="91453" marT="45733" marB="45733">
                    <a:solidFill>
                      <a:srgbClr val="7030A0">
                        <a:alpha val="25000"/>
                      </a:srgbClr>
                    </a:solidFill>
                  </a:tcPr>
                </a:tc>
                <a:tc>
                  <a:txBody>
                    <a:bodyPr/>
                    <a:lstStyle/>
                    <a:p>
                      <a:pPr algn="r"/>
                      <a:r>
                        <a:rPr lang="en-US" sz="1600" dirty="0" smtClean="0"/>
                        <a:t>1,501</a:t>
                      </a:r>
                      <a:endParaRPr lang="en-US" sz="1600" dirty="0"/>
                    </a:p>
                  </a:txBody>
                  <a:tcPr marL="91453" marR="91453" marT="45733" marB="45733">
                    <a:solidFill>
                      <a:srgbClr val="7030A0">
                        <a:alpha val="25000"/>
                      </a:srgbClr>
                    </a:solidFill>
                  </a:tcPr>
                </a:tc>
                <a:extLst>
                  <a:ext uri="{0D108BD9-81ED-4DB2-BD59-A6C34878D82A}">
                    <a16:rowId xmlns:a16="http://schemas.microsoft.com/office/drawing/2014/main" val="10002"/>
                  </a:ext>
                </a:extLst>
              </a:tr>
              <a:tr h="370946">
                <a:tc>
                  <a:txBody>
                    <a:bodyPr/>
                    <a:lstStyle/>
                    <a:p>
                      <a:r>
                        <a:rPr lang="en-US" sz="1600" dirty="0" smtClean="0"/>
                        <a:t>               Ventura County, CA </a:t>
                      </a:r>
                      <a:endParaRPr lang="en-US" sz="1600" dirty="0"/>
                    </a:p>
                  </a:txBody>
                  <a:tcPr marL="91453" marR="91453" marT="45733" marB="45733">
                    <a:solidFill>
                      <a:srgbClr val="7030A0">
                        <a:alpha val="25000"/>
                      </a:srgbClr>
                    </a:solidFill>
                  </a:tcPr>
                </a:tc>
                <a:tc>
                  <a:txBody>
                    <a:bodyPr/>
                    <a:lstStyle/>
                    <a:p>
                      <a:pPr algn="r"/>
                      <a:r>
                        <a:rPr lang="en-US" sz="1600" dirty="0" smtClean="0"/>
                        <a:t>1,349</a:t>
                      </a:r>
                      <a:endParaRPr lang="en-US" sz="1600" dirty="0"/>
                    </a:p>
                  </a:txBody>
                  <a:tcPr marL="91453" marR="91453" marT="45733" marB="45733">
                    <a:solidFill>
                      <a:srgbClr val="7030A0">
                        <a:alpha val="25000"/>
                      </a:srgbClr>
                    </a:solidFill>
                  </a:tcPr>
                </a:tc>
                <a:extLst>
                  <a:ext uri="{0D108BD9-81ED-4DB2-BD59-A6C34878D82A}">
                    <a16:rowId xmlns:a16="http://schemas.microsoft.com/office/drawing/2014/main" val="10003"/>
                  </a:ext>
                </a:extLst>
              </a:tr>
              <a:tr h="370946">
                <a:tc>
                  <a:txBody>
                    <a:bodyPr/>
                    <a:lstStyle/>
                    <a:p>
                      <a:r>
                        <a:rPr lang="en-US" sz="1600" dirty="0" smtClean="0"/>
                        <a:t>               San Diego County, CA</a:t>
                      </a:r>
                      <a:endParaRPr lang="en-US" sz="1600" dirty="0"/>
                    </a:p>
                  </a:txBody>
                  <a:tcPr marL="91453" marR="91453" marT="45733" marB="45733">
                    <a:solidFill>
                      <a:srgbClr val="7030A0">
                        <a:alpha val="25000"/>
                      </a:srgbClr>
                    </a:solidFill>
                  </a:tcPr>
                </a:tc>
                <a:tc>
                  <a:txBody>
                    <a:bodyPr/>
                    <a:lstStyle/>
                    <a:p>
                      <a:pPr algn="r"/>
                      <a:r>
                        <a:rPr lang="en-US" sz="1600" dirty="0" smtClean="0"/>
                        <a:t>1,276</a:t>
                      </a:r>
                      <a:endParaRPr lang="en-US" sz="1600" dirty="0"/>
                    </a:p>
                  </a:txBody>
                  <a:tcPr marL="91453" marR="91453" marT="45733" marB="45733">
                    <a:solidFill>
                      <a:srgbClr val="7030A0">
                        <a:alpha val="25000"/>
                      </a:srgbClr>
                    </a:solidFill>
                  </a:tcPr>
                </a:tc>
                <a:extLst>
                  <a:ext uri="{0D108BD9-81ED-4DB2-BD59-A6C34878D82A}">
                    <a16:rowId xmlns:a16="http://schemas.microsoft.com/office/drawing/2014/main" val="10004"/>
                  </a:ext>
                </a:extLst>
              </a:tr>
              <a:tr h="370946">
                <a:tc>
                  <a:txBody>
                    <a:bodyPr/>
                    <a:lstStyle/>
                    <a:p>
                      <a:r>
                        <a:rPr lang="en-US" sz="1600" dirty="0" smtClean="0"/>
                        <a:t>               Riverside </a:t>
                      </a:r>
                      <a:r>
                        <a:rPr lang="en-US" sz="1600" baseline="0" dirty="0" smtClean="0"/>
                        <a:t>County, CA</a:t>
                      </a:r>
                      <a:endParaRPr lang="en-US" sz="1600" dirty="0"/>
                    </a:p>
                  </a:txBody>
                  <a:tcPr marL="91453" marR="91453" marT="45733" marB="45733">
                    <a:solidFill>
                      <a:srgbClr val="7030A0">
                        <a:alpha val="25000"/>
                      </a:srgbClr>
                    </a:solidFill>
                  </a:tcPr>
                </a:tc>
                <a:tc>
                  <a:txBody>
                    <a:bodyPr/>
                    <a:lstStyle/>
                    <a:p>
                      <a:pPr algn="r"/>
                      <a:r>
                        <a:rPr lang="en-US" sz="1600" dirty="0" smtClean="0"/>
                        <a:t>1,067</a:t>
                      </a:r>
                      <a:endParaRPr lang="en-US" sz="1600" dirty="0"/>
                    </a:p>
                  </a:txBody>
                  <a:tcPr marL="91453" marR="91453" marT="45733" marB="45733">
                    <a:solidFill>
                      <a:srgbClr val="7030A0">
                        <a:alpha val="25000"/>
                      </a:srgbClr>
                    </a:solidFill>
                  </a:tcPr>
                </a:tc>
                <a:extLst>
                  <a:ext uri="{0D108BD9-81ED-4DB2-BD59-A6C34878D82A}">
                    <a16:rowId xmlns:a16="http://schemas.microsoft.com/office/drawing/2014/main" val="10005"/>
                  </a:ext>
                </a:extLst>
              </a:tr>
            </a:tbl>
          </a:graphicData>
        </a:graphic>
      </p:graphicFrame>
      <p:sp>
        <p:nvSpPr>
          <p:cNvPr id="5" name="Rectangle 4"/>
          <p:cNvSpPr/>
          <p:nvPr/>
        </p:nvSpPr>
        <p:spPr>
          <a:xfrm>
            <a:off x="5502692" y="1287934"/>
            <a:ext cx="2879314" cy="769441"/>
          </a:xfrm>
          <a:prstGeom prst="rect">
            <a:avLst/>
          </a:prstGeom>
          <a:noFill/>
        </p:spPr>
        <p:txBody>
          <a:bodyPr wrap="none">
            <a:spAutoFit/>
          </a:bodyPr>
          <a:lstStyle/>
          <a:p>
            <a:pPr algn="ctr" eaLnBrk="1" hangingPunct="1">
              <a:defRPr/>
            </a:pPr>
            <a:r>
              <a:rPr lang="en-US" sz="44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charset="0"/>
              </a:rPr>
              <a:t>Outbound</a:t>
            </a:r>
          </a:p>
        </p:txBody>
      </p:sp>
      <p:sp>
        <p:nvSpPr>
          <p:cNvPr id="7" name="Rectangle 6"/>
          <p:cNvSpPr/>
          <p:nvPr/>
        </p:nvSpPr>
        <p:spPr>
          <a:xfrm>
            <a:off x="956638" y="1266179"/>
            <a:ext cx="2409635" cy="769441"/>
          </a:xfrm>
          <a:prstGeom prst="rect">
            <a:avLst/>
          </a:prstGeom>
          <a:noFill/>
        </p:spPr>
        <p:txBody>
          <a:bodyPr wrap="none">
            <a:spAutoFit/>
          </a:bodyPr>
          <a:lstStyle/>
          <a:p>
            <a:pPr algn="ctr" eaLnBrk="1" hangingPunct="1">
              <a:defRPr/>
            </a:pPr>
            <a:r>
              <a:rPr lang="en-US" sz="44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Arial" charset="0"/>
              </a:rPr>
              <a:t>Inbound</a:t>
            </a:r>
          </a:p>
        </p:txBody>
      </p:sp>
      <p:graphicFrame>
        <p:nvGraphicFramePr>
          <p:cNvPr id="8" name="Content Placeholder 3"/>
          <p:cNvGraphicFramePr>
            <a:graphicFrameLocks/>
          </p:cNvGraphicFramePr>
          <p:nvPr/>
        </p:nvGraphicFramePr>
        <p:xfrm>
          <a:off x="4792663" y="2041525"/>
          <a:ext cx="4244975" cy="2224088"/>
        </p:xfrm>
        <a:graphic>
          <a:graphicData uri="http://schemas.openxmlformats.org/drawingml/2006/table">
            <a:tbl>
              <a:tblPr firstRow="1" bandRow="1">
                <a:tableStyleId>{7E9639D4-E3E2-4D34-9284-5A2195B3D0D7}</a:tableStyleId>
              </a:tblPr>
              <a:tblGrid>
                <a:gridCol w="3408362">
                  <a:extLst>
                    <a:ext uri="{9D8B030D-6E8A-4147-A177-3AD203B41FA5}">
                      <a16:colId xmlns:a16="http://schemas.microsoft.com/office/drawing/2014/main" val="20000"/>
                    </a:ext>
                  </a:extLst>
                </a:gridCol>
                <a:gridCol w="836613">
                  <a:extLst>
                    <a:ext uri="{9D8B030D-6E8A-4147-A177-3AD203B41FA5}">
                      <a16:colId xmlns:a16="http://schemas.microsoft.com/office/drawing/2014/main" val="20001"/>
                    </a:ext>
                  </a:extLst>
                </a:gridCol>
              </a:tblGrid>
              <a:tr h="370681">
                <a:tc>
                  <a:txBody>
                    <a:bodyPr/>
                    <a:lstStyle/>
                    <a:p>
                      <a:r>
                        <a:rPr lang="en-US" sz="1800" dirty="0" smtClean="0"/>
                        <a:t>Los Angeles County, </a:t>
                      </a:r>
                      <a:r>
                        <a:rPr lang="en-US" sz="1800" baseline="0" dirty="0" smtClean="0"/>
                        <a:t>CA</a:t>
                      </a:r>
                      <a:endParaRPr lang="en-US" sz="1800" dirty="0"/>
                    </a:p>
                  </a:txBody>
                  <a:tcPr marL="91453" marR="91453" marT="45700" marB="45700"/>
                </a:tc>
                <a:tc>
                  <a:txBody>
                    <a:bodyPr/>
                    <a:lstStyle/>
                    <a:p>
                      <a:pPr algn="r"/>
                      <a:r>
                        <a:rPr lang="en-US" sz="1800" dirty="0" smtClean="0"/>
                        <a:t>34,336</a:t>
                      </a:r>
                      <a:endParaRPr lang="en-US" sz="1800" dirty="0"/>
                    </a:p>
                  </a:txBody>
                  <a:tcPr marL="91453" marR="91453" marT="45700" marB="45700"/>
                </a:tc>
                <a:extLst>
                  <a:ext uri="{0D108BD9-81ED-4DB2-BD59-A6C34878D82A}">
                    <a16:rowId xmlns:a16="http://schemas.microsoft.com/office/drawing/2014/main" val="10000"/>
                  </a:ext>
                </a:extLst>
              </a:tr>
              <a:tr h="370681">
                <a:tc>
                  <a:txBody>
                    <a:bodyPr/>
                    <a:lstStyle/>
                    <a:p>
                      <a:r>
                        <a:rPr lang="en-US" sz="1600" dirty="0" smtClean="0"/>
                        <a:t>   To: Orange County, CA</a:t>
                      </a:r>
                      <a:endParaRPr lang="en-US" sz="1600" dirty="0"/>
                    </a:p>
                  </a:txBody>
                  <a:tcPr marL="91453" marR="91453" marT="45700" marB="45700">
                    <a:solidFill>
                      <a:srgbClr val="2D8368">
                        <a:alpha val="25000"/>
                      </a:srgbClr>
                    </a:solidFill>
                  </a:tcPr>
                </a:tc>
                <a:tc>
                  <a:txBody>
                    <a:bodyPr/>
                    <a:lstStyle/>
                    <a:p>
                      <a:pPr algn="r"/>
                      <a:r>
                        <a:rPr lang="en-US" sz="1600" dirty="0" smtClean="0"/>
                        <a:t>6,566</a:t>
                      </a:r>
                      <a:endParaRPr lang="en-US" sz="1600" dirty="0"/>
                    </a:p>
                  </a:txBody>
                  <a:tcPr marL="91453" marR="91453" marT="45700" marB="45700">
                    <a:solidFill>
                      <a:srgbClr val="2D8368">
                        <a:alpha val="25000"/>
                      </a:srgbClr>
                    </a:solidFill>
                  </a:tcPr>
                </a:tc>
                <a:extLst>
                  <a:ext uri="{0D108BD9-81ED-4DB2-BD59-A6C34878D82A}">
                    <a16:rowId xmlns:a16="http://schemas.microsoft.com/office/drawing/2014/main" val="10001"/>
                  </a:ext>
                </a:extLst>
              </a:tr>
              <a:tr h="3706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              Riverside County, CA</a:t>
                      </a:r>
                    </a:p>
                  </a:txBody>
                  <a:tcPr marL="91453" marR="91453" marT="45700" marB="45700">
                    <a:solidFill>
                      <a:srgbClr val="2D8368">
                        <a:alpha val="25000"/>
                      </a:srgbClr>
                    </a:solidFill>
                  </a:tcPr>
                </a:tc>
                <a:tc>
                  <a:txBody>
                    <a:bodyPr/>
                    <a:lstStyle/>
                    <a:p>
                      <a:pPr algn="r"/>
                      <a:r>
                        <a:rPr lang="en-US" sz="1600" dirty="0" smtClean="0"/>
                        <a:t>2,840</a:t>
                      </a:r>
                      <a:endParaRPr lang="en-US" sz="1600" dirty="0"/>
                    </a:p>
                  </a:txBody>
                  <a:tcPr marL="91453" marR="91453" marT="45700" marB="45700">
                    <a:solidFill>
                      <a:srgbClr val="2D8368">
                        <a:alpha val="25000"/>
                      </a:srgbClr>
                    </a:solidFill>
                  </a:tcPr>
                </a:tc>
                <a:extLst>
                  <a:ext uri="{0D108BD9-81ED-4DB2-BD59-A6C34878D82A}">
                    <a16:rowId xmlns:a16="http://schemas.microsoft.com/office/drawing/2014/main" val="10002"/>
                  </a:ext>
                </a:extLst>
              </a:tr>
              <a:tr h="370681">
                <a:tc>
                  <a:txBody>
                    <a:bodyPr/>
                    <a:lstStyle/>
                    <a:p>
                      <a:r>
                        <a:rPr lang="en-US" sz="1600" dirty="0" smtClean="0"/>
                        <a:t>              Ventura County, CA</a:t>
                      </a:r>
                      <a:endParaRPr lang="en-US" sz="1600" dirty="0"/>
                    </a:p>
                  </a:txBody>
                  <a:tcPr marL="91453" marR="91453" marT="45700" marB="45700">
                    <a:solidFill>
                      <a:srgbClr val="2D8368">
                        <a:alpha val="25000"/>
                      </a:srgbClr>
                    </a:solidFill>
                  </a:tcPr>
                </a:tc>
                <a:tc>
                  <a:txBody>
                    <a:bodyPr/>
                    <a:lstStyle/>
                    <a:p>
                      <a:pPr algn="r"/>
                      <a:r>
                        <a:rPr lang="en-US" sz="1600" dirty="0" smtClean="0"/>
                        <a:t>2,680</a:t>
                      </a:r>
                      <a:endParaRPr lang="en-US" sz="1600" dirty="0"/>
                    </a:p>
                  </a:txBody>
                  <a:tcPr marL="91453" marR="91453" marT="45700" marB="45700">
                    <a:solidFill>
                      <a:srgbClr val="2D8368">
                        <a:alpha val="25000"/>
                      </a:srgbClr>
                    </a:solidFill>
                  </a:tcPr>
                </a:tc>
                <a:extLst>
                  <a:ext uri="{0D108BD9-81ED-4DB2-BD59-A6C34878D82A}">
                    <a16:rowId xmlns:a16="http://schemas.microsoft.com/office/drawing/2014/main" val="10003"/>
                  </a:ext>
                </a:extLst>
              </a:tr>
              <a:tr h="3706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              </a:t>
                      </a:r>
                      <a:r>
                        <a:rPr lang="en-US" sz="1600" baseline="0" dirty="0" smtClean="0"/>
                        <a:t> San Bernardino County, CA</a:t>
                      </a:r>
                      <a:endParaRPr lang="en-US" sz="1600" dirty="0" smtClean="0"/>
                    </a:p>
                  </a:txBody>
                  <a:tcPr marL="91453" marR="91453" marT="45700" marB="45700">
                    <a:solidFill>
                      <a:srgbClr val="2D8368">
                        <a:alpha val="25000"/>
                      </a:srgbClr>
                    </a:solidFill>
                  </a:tcPr>
                </a:tc>
                <a:tc>
                  <a:txBody>
                    <a:bodyPr/>
                    <a:lstStyle/>
                    <a:p>
                      <a:pPr algn="r"/>
                      <a:r>
                        <a:rPr lang="en-US" sz="1600" dirty="0" smtClean="0"/>
                        <a:t>2,642</a:t>
                      </a:r>
                      <a:endParaRPr lang="en-US" sz="1600" dirty="0"/>
                    </a:p>
                  </a:txBody>
                  <a:tcPr marL="91453" marR="91453" marT="45700" marB="45700">
                    <a:solidFill>
                      <a:srgbClr val="2D8368">
                        <a:alpha val="25000"/>
                      </a:srgbClr>
                    </a:solidFill>
                  </a:tcPr>
                </a:tc>
                <a:extLst>
                  <a:ext uri="{0D108BD9-81ED-4DB2-BD59-A6C34878D82A}">
                    <a16:rowId xmlns:a16="http://schemas.microsoft.com/office/drawing/2014/main" val="10004"/>
                  </a:ext>
                </a:extLst>
              </a:tr>
              <a:tr h="370681">
                <a:tc>
                  <a:txBody>
                    <a:bodyPr/>
                    <a:lstStyle/>
                    <a:p>
                      <a:r>
                        <a:rPr lang="en-US" sz="1600" dirty="0" smtClean="0"/>
                        <a:t>              San Diego County, CA</a:t>
                      </a:r>
                      <a:endParaRPr lang="en-US" sz="1600" dirty="0"/>
                    </a:p>
                  </a:txBody>
                  <a:tcPr marL="91453" marR="91453" marT="45700" marB="45700">
                    <a:solidFill>
                      <a:srgbClr val="2D8368">
                        <a:alpha val="25000"/>
                      </a:srgbClr>
                    </a:solidFill>
                  </a:tcPr>
                </a:tc>
                <a:tc>
                  <a:txBody>
                    <a:bodyPr/>
                    <a:lstStyle/>
                    <a:p>
                      <a:pPr algn="r"/>
                      <a:r>
                        <a:rPr lang="en-US" sz="1600" dirty="0" smtClean="0"/>
                        <a:t>1,453</a:t>
                      </a:r>
                      <a:endParaRPr lang="en-US" sz="1600" dirty="0"/>
                    </a:p>
                  </a:txBody>
                  <a:tcPr marL="91453" marR="91453" marT="45700" marB="45700">
                    <a:solidFill>
                      <a:srgbClr val="2D8368">
                        <a:alpha val="25000"/>
                      </a:srgbClr>
                    </a:solidFill>
                  </a:tcPr>
                </a:tc>
                <a:extLst>
                  <a:ext uri="{0D108BD9-81ED-4DB2-BD59-A6C34878D82A}">
                    <a16:rowId xmlns:a16="http://schemas.microsoft.com/office/drawing/2014/main" val="10005"/>
                  </a:ext>
                </a:extLst>
              </a:tr>
            </a:tbl>
          </a:graphicData>
        </a:graphic>
      </p:graphicFrame>
      <p:sp>
        <p:nvSpPr>
          <p:cNvPr id="34865" name="TextBox 8"/>
          <p:cNvSpPr txBox="1">
            <a:spLocks noChangeArrowheads="1"/>
          </p:cNvSpPr>
          <p:nvPr/>
        </p:nvSpPr>
        <p:spPr bwMode="auto">
          <a:xfrm>
            <a:off x="769938" y="4718050"/>
            <a:ext cx="76120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t>Over 26 thousand migrants into Los Angeles County, CA with a household income greater than or equal to $150,000, a little more than 17 percent were from Orange County, CA.  When considering those leaving Los Angeles County, just over 19 percent with household incomes greater than $150,000 left for neighboring Orange County, CA .  This suggests that Los Angeles County is losing more affluent households to surrounding communities.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328613"/>
            <a:ext cx="9144000" cy="2690812"/>
          </a:xfrm>
          <a:prstGeom prst="rect">
            <a:avLst/>
          </a:prstGeom>
          <a:solidFill>
            <a:srgbClr val="7030A0">
              <a:alpha val="25098"/>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eaLnBrk="1" hangingPunct="1">
              <a:spcBef>
                <a:spcPct val="0"/>
              </a:spcBef>
              <a:buClrTx/>
              <a:buFontTx/>
              <a:buNone/>
            </a:pPr>
            <a:endParaRPr lang="en-US" altLang="en-US" sz="4400">
              <a:solidFill>
                <a:schemeClr val="tx2"/>
              </a:solidFill>
            </a:endParaRPr>
          </a:p>
        </p:txBody>
      </p:sp>
      <p:sp>
        <p:nvSpPr>
          <p:cNvPr id="35843" name="Title 1"/>
          <p:cNvSpPr>
            <a:spLocks noGrp="1"/>
          </p:cNvSpPr>
          <p:nvPr>
            <p:ph type="title"/>
          </p:nvPr>
        </p:nvSpPr>
        <p:spPr>
          <a:xfrm>
            <a:off x="457200" y="5976938"/>
            <a:ext cx="8229600" cy="1143000"/>
          </a:xfrm>
        </p:spPr>
        <p:txBody>
          <a:bodyPr/>
          <a:lstStyle/>
          <a:p>
            <a:r>
              <a:rPr lang="en-US" altLang="en-US" sz="2800" smtClean="0">
                <a:latin typeface="Arial" panose="020B0604020202020204" pitchFamily="34" charset="0"/>
              </a:rPr>
              <a:t>Household Income:  $150,000 or more</a:t>
            </a:r>
          </a:p>
        </p:txBody>
      </p:sp>
      <p:sp>
        <p:nvSpPr>
          <p:cNvPr id="35844" name="Rectangle 8"/>
          <p:cNvSpPr>
            <a:spLocks noChangeArrowheads="1"/>
          </p:cNvSpPr>
          <p:nvPr/>
        </p:nvSpPr>
        <p:spPr bwMode="auto">
          <a:xfrm>
            <a:off x="7938" y="3397250"/>
            <a:ext cx="9136062" cy="2690813"/>
          </a:xfrm>
          <a:prstGeom prst="rect">
            <a:avLst/>
          </a:prstGeom>
          <a:solidFill>
            <a:srgbClr val="7030A0">
              <a:alpha val="25098"/>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eaLnBrk="1" hangingPunct="1">
              <a:spcBef>
                <a:spcPct val="0"/>
              </a:spcBef>
              <a:buClrTx/>
              <a:buFontTx/>
              <a:buNone/>
            </a:pPr>
            <a:endParaRPr lang="en-US" altLang="en-US" sz="4400">
              <a:solidFill>
                <a:schemeClr val="tx2"/>
              </a:solidFill>
            </a:endParaRPr>
          </a:p>
        </p:txBody>
      </p:sp>
      <p:graphicFrame>
        <p:nvGraphicFramePr>
          <p:cNvPr id="10" name="Content Placeholder 1"/>
          <p:cNvGraphicFramePr>
            <a:graphicFrameLocks/>
          </p:cNvGraphicFramePr>
          <p:nvPr/>
        </p:nvGraphicFramePr>
        <p:xfrm>
          <a:off x="174625" y="682625"/>
          <a:ext cx="4114800" cy="2225675"/>
        </p:xfrm>
        <a:graphic>
          <a:graphicData uri="http://schemas.openxmlformats.org/drawingml/2006/table">
            <a:tbl>
              <a:tblPr firstRow="1" bandRow="1">
                <a:tableStyleId>{1E171933-4619-4E11-9A3F-F7608DF75F80}</a:tableStyleId>
              </a:tblPr>
              <a:tblGrid>
                <a:gridCol w="269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tblGrid>
              <a:tr h="370946">
                <a:tc>
                  <a:txBody>
                    <a:bodyPr/>
                    <a:lstStyle/>
                    <a:p>
                      <a:r>
                        <a:rPr lang="en-US" sz="1800" dirty="0" smtClean="0"/>
                        <a:t>County</a:t>
                      </a:r>
                      <a:endParaRPr lang="en-US" sz="1800" dirty="0"/>
                    </a:p>
                  </a:txBody>
                  <a:tcPr marT="45733" marB="45733"/>
                </a:tc>
                <a:tc>
                  <a:txBody>
                    <a:bodyPr/>
                    <a:lstStyle/>
                    <a:p>
                      <a:r>
                        <a:rPr lang="en-US" sz="1800" dirty="0" smtClean="0"/>
                        <a:t>Net Migrants</a:t>
                      </a:r>
                      <a:endParaRPr lang="en-US" sz="1800" dirty="0"/>
                    </a:p>
                  </a:txBody>
                  <a:tcPr marT="45733" marB="45733"/>
                </a:tc>
                <a:extLst>
                  <a:ext uri="{0D108BD9-81ED-4DB2-BD59-A6C34878D82A}">
                    <a16:rowId xmlns:a16="http://schemas.microsoft.com/office/drawing/2014/main" val="10000"/>
                  </a:ext>
                </a:extLst>
              </a:tr>
              <a:tr h="370946">
                <a:tc>
                  <a:txBody>
                    <a:bodyPr/>
                    <a:lstStyle/>
                    <a:p>
                      <a:r>
                        <a:rPr lang="en-US" sz="1800" dirty="0" smtClean="0"/>
                        <a:t>Orange County, CA</a:t>
                      </a:r>
                    </a:p>
                  </a:txBody>
                  <a:tcPr marT="45733" marB="45733"/>
                </a:tc>
                <a:tc>
                  <a:txBody>
                    <a:bodyPr/>
                    <a:lstStyle/>
                    <a:p>
                      <a:pPr algn="r"/>
                      <a:r>
                        <a:rPr lang="en-US" sz="1800" dirty="0" smtClean="0"/>
                        <a:t>-1,914</a:t>
                      </a:r>
                      <a:endParaRPr lang="en-US" sz="1800" dirty="0"/>
                    </a:p>
                  </a:txBody>
                  <a:tcPr marT="45733" marB="45733"/>
                </a:tc>
                <a:extLst>
                  <a:ext uri="{0D108BD9-81ED-4DB2-BD59-A6C34878D82A}">
                    <a16:rowId xmlns:a16="http://schemas.microsoft.com/office/drawing/2014/main" val="10001"/>
                  </a:ext>
                </a:extLst>
              </a:tr>
              <a:tr h="370946">
                <a:tc>
                  <a:txBody>
                    <a:bodyPr/>
                    <a:lstStyle/>
                    <a:p>
                      <a:r>
                        <a:rPr lang="en-US" sz="1800" dirty="0" smtClean="0"/>
                        <a:t>Riverside</a:t>
                      </a:r>
                      <a:r>
                        <a:rPr lang="en-US" sz="1800" baseline="0" dirty="0" smtClean="0"/>
                        <a:t> County, CA</a:t>
                      </a:r>
                      <a:endParaRPr lang="en-US" sz="1800" dirty="0"/>
                    </a:p>
                  </a:txBody>
                  <a:tcPr marT="45733" marB="45733"/>
                </a:tc>
                <a:tc>
                  <a:txBody>
                    <a:bodyPr/>
                    <a:lstStyle/>
                    <a:p>
                      <a:pPr algn="r"/>
                      <a:r>
                        <a:rPr lang="en-US" sz="1800" dirty="0" smtClean="0"/>
                        <a:t>-1,773</a:t>
                      </a:r>
                      <a:endParaRPr lang="en-US" sz="1800" dirty="0"/>
                    </a:p>
                  </a:txBody>
                  <a:tcPr marT="45733" marB="45733"/>
                </a:tc>
                <a:extLst>
                  <a:ext uri="{0D108BD9-81ED-4DB2-BD59-A6C34878D82A}">
                    <a16:rowId xmlns:a16="http://schemas.microsoft.com/office/drawing/2014/main" val="10002"/>
                  </a:ext>
                </a:extLst>
              </a:tr>
              <a:tr h="370946">
                <a:tc>
                  <a:txBody>
                    <a:bodyPr/>
                    <a:lstStyle/>
                    <a:p>
                      <a:r>
                        <a:rPr lang="en-US" sz="1800" dirty="0" smtClean="0"/>
                        <a:t>San</a:t>
                      </a:r>
                      <a:r>
                        <a:rPr lang="en-US" sz="1800" baseline="0" dirty="0" smtClean="0"/>
                        <a:t> Bernardino</a:t>
                      </a:r>
                      <a:r>
                        <a:rPr lang="en-US" sz="1800" dirty="0" smtClean="0"/>
                        <a:t> County, CA</a:t>
                      </a:r>
                      <a:endParaRPr lang="en-US" sz="2000" dirty="0"/>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smtClean="0"/>
                        <a:t>-1,141</a:t>
                      </a:r>
                    </a:p>
                  </a:txBody>
                  <a:tcPr marT="45733" marB="45733"/>
                </a:tc>
                <a:extLst>
                  <a:ext uri="{0D108BD9-81ED-4DB2-BD59-A6C34878D82A}">
                    <a16:rowId xmlns:a16="http://schemas.microsoft.com/office/drawing/2014/main" val="10003"/>
                  </a:ext>
                </a:extLst>
              </a:tr>
              <a:tr h="370946">
                <a:tc>
                  <a:txBody>
                    <a:bodyPr/>
                    <a:lstStyle/>
                    <a:p>
                      <a:r>
                        <a:rPr lang="en-US" sz="1800" dirty="0" smtClean="0"/>
                        <a:t>Kern County, CA</a:t>
                      </a:r>
                      <a:endParaRPr lang="en-US" sz="1800" dirty="0"/>
                    </a:p>
                  </a:txBody>
                  <a:tcPr marT="45733" marB="45733"/>
                </a:tc>
                <a:tc>
                  <a:txBody>
                    <a:bodyPr/>
                    <a:lstStyle/>
                    <a:p>
                      <a:pPr algn="r"/>
                      <a:r>
                        <a:rPr lang="en-US" sz="1800" dirty="0" smtClean="0"/>
                        <a:t>-104</a:t>
                      </a:r>
                      <a:endParaRPr lang="en-US" sz="1800" dirty="0"/>
                    </a:p>
                  </a:txBody>
                  <a:tcPr marT="45733" marB="45733"/>
                </a:tc>
                <a:extLst>
                  <a:ext uri="{0D108BD9-81ED-4DB2-BD59-A6C34878D82A}">
                    <a16:rowId xmlns:a16="http://schemas.microsoft.com/office/drawing/2014/main" val="10004"/>
                  </a:ext>
                </a:extLst>
              </a:tr>
              <a:tr h="370946">
                <a:tc>
                  <a:txBody>
                    <a:bodyPr/>
                    <a:lstStyle/>
                    <a:p>
                      <a:r>
                        <a:rPr lang="en-US" sz="1800" dirty="0" smtClean="0"/>
                        <a:t>Ventura County, CA</a:t>
                      </a:r>
                      <a:endParaRPr lang="en-US" sz="1800" dirty="0"/>
                    </a:p>
                  </a:txBody>
                  <a:tcPr marT="45733" marB="45733"/>
                </a:tc>
                <a:tc>
                  <a:txBody>
                    <a:bodyPr/>
                    <a:lstStyle/>
                    <a:p>
                      <a:pPr algn="r"/>
                      <a:r>
                        <a:rPr lang="en-US" sz="1800" dirty="0" smtClean="0"/>
                        <a:t>-1,331</a:t>
                      </a:r>
                    </a:p>
                  </a:txBody>
                  <a:tcPr marT="45733" marB="45733"/>
                </a:tc>
                <a:extLst>
                  <a:ext uri="{0D108BD9-81ED-4DB2-BD59-A6C34878D82A}">
                    <a16:rowId xmlns:a16="http://schemas.microsoft.com/office/drawing/2014/main" val="10005"/>
                  </a:ext>
                </a:extLst>
              </a:tr>
            </a:tbl>
          </a:graphicData>
        </a:graphic>
      </p:graphicFrame>
      <p:sp>
        <p:nvSpPr>
          <p:cNvPr id="35867" name="TextBox 10"/>
          <p:cNvSpPr txBox="1">
            <a:spLocks noChangeArrowheads="1"/>
          </p:cNvSpPr>
          <p:nvPr/>
        </p:nvSpPr>
        <p:spPr bwMode="auto">
          <a:xfrm>
            <a:off x="849313" y="352425"/>
            <a:ext cx="285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b="1"/>
              <a:t>Los Angeles County, CA</a:t>
            </a:r>
          </a:p>
        </p:txBody>
      </p:sp>
      <p:graphicFrame>
        <p:nvGraphicFramePr>
          <p:cNvPr id="15" name="Content Placeholder 1"/>
          <p:cNvGraphicFramePr>
            <a:graphicFrameLocks/>
          </p:cNvGraphicFramePr>
          <p:nvPr/>
        </p:nvGraphicFramePr>
        <p:xfrm>
          <a:off x="174625" y="3754438"/>
          <a:ext cx="4114800" cy="2225675"/>
        </p:xfrm>
        <a:graphic>
          <a:graphicData uri="http://schemas.openxmlformats.org/drawingml/2006/table">
            <a:tbl>
              <a:tblPr firstRow="1" bandRow="1">
                <a:tableStyleId>{1E171933-4619-4E11-9A3F-F7608DF75F80}</a:tableStyleId>
              </a:tblPr>
              <a:tblGrid>
                <a:gridCol w="2682875">
                  <a:extLst>
                    <a:ext uri="{9D8B030D-6E8A-4147-A177-3AD203B41FA5}">
                      <a16:colId xmlns:a16="http://schemas.microsoft.com/office/drawing/2014/main" val="20000"/>
                    </a:ext>
                  </a:extLst>
                </a:gridCol>
                <a:gridCol w="1431925">
                  <a:extLst>
                    <a:ext uri="{9D8B030D-6E8A-4147-A177-3AD203B41FA5}">
                      <a16:colId xmlns:a16="http://schemas.microsoft.com/office/drawing/2014/main" val="20001"/>
                    </a:ext>
                  </a:extLst>
                </a:gridCol>
              </a:tblGrid>
              <a:tr h="370946">
                <a:tc>
                  <a:txBody>
                    <a:bodyPr/>
                    <a:lstStyle/>
                    <a:p>
                      <a:r>
                        <a:rPr lang="en-US" sz="1800" dirty="0" smtClean="0"/>
                        <a:t>County</a:t>
                      </a:r>
                      <a:endParaRPr lang="en-US" sz="1800" dirty="0"/>
                    </a:p>
                  </a:txBody>
                  <a:tcPr marT="45733" marB="45733"/>
                </a:tc>
                <a:tc>
                  <a:txBody>
                    <a:bodyPr/>
                    <a:lstStyle/>
                    <a:p>
                      <a:r>
                        <a:rPr lang="en-US" sz="1800" dirty="0" smtClean="0"/>
                        <a:t>Net Migrants</a:t>
                      </a:r>
                      <a:endParaRPr lang="en-US" sz="1800" dirty="0"/>
                    </a:p>
                  </a:txBody>
                  <a:tcPr marT="45733" marB="45733"/>
                </a:tc>
                <a:extLst>
                  <a:ext uri="{0D108BD9-81ED-4DB2-BD59-A6C34878D82A}">
                    <a16:rowId xmlns:a16="http://schemas.microsoft.com/office/drawing/2014/main" val="10000"/>
                  </a:ext>
                </a:extLst>
              </a:tr>
              <a:tr h="370946">
                <a:tc>
                  <a:txBody>
                    <a:bodyPr/>
                    <a:lstStyle/>
                    <a:p>
                      <a:r>
                        <a:rPr lang="en-US" sz="1800" dirty="0" smtClean="0"/>
                        <a:t>San Diego County, CA</a:t>
                      </a:r>
                    </a:p>
                  </a:txBody>
                  <a:tcPr marT="45733" marB="45733"/>
                </a:tc>
                <a:tc>
                  <a:txBody>
                    <a:bodyPr/>
                    <a:lstStyle/>
                    <a:p>
                      <a:pPr algn="r"/>
                      <a:r>
                        <a:rPr lang="en-US" sz="1800" dirty="0" smtClean="0"/>
                        <a:t>275</a:t>
                      </a:r>
                      <a:endParaRPr lang="en-US" sz="1800" dirty="0"/>
                    </a:p>
                  </a:txBody>
                  <a:tcPr marT="45733" marB="45733"/>
                </a:tc>
                <a:extLst>
                  <a:ext uri="{0D108BD9-81ED-4DB2-BD59-A6C34878D82A}">
                    <a16:rowId xmlns:a16="http://schemas.microsoft.com/office/drawing/2014/main" val="10001"/>
                  </a:ext>
                </a:extLst>
              </a:tr>
              <a:tr h="370946">
                <a:tc>
                  <a:txBody>
                    <a:bodyPr/>
                    <a:lstStyle/>
                    <a:p>
                      <a:r>
                        <a:rPr lang="en-US" sz="1800" dirty="0" smtClean="0"/>
                        <a:t>Riverside</a:t>
                      </a:r>
                      <a:r>
                        <a:rPr lang="en-US" sz="1800" baseline="0" dirty="0" smtClean="0"/>
                        <a:t> County, CA</a:t>
                      </a:r>
                      <a:endParaRPr lang="en-US" sz="1800" dirty="0"/>
                    </a:p>
                  </a:txBody>
                  <a:tcPr marT="45733" marB="45733"/>
                </a:tc>
                <a:tc>
                  <a:txBody>
                    <a:bodyPr/>
                    <a:lstStyle/>
                    <a:p>
                      <a:pPr algn="r"/>
                      <a:r>
                        <a:rPr lang="en-US" sz="1800" dirty="0" smtClean="0"/>
                        <a:t>-321</a:t>
                      </a:r>
                      <a:endParaRPr lang="en-US" sz="1800" dirty="0"/>
                    </a:p>
                  </a:txBody>
                  <a:tcPr marT="45733" marB="45733"/>
                </a:tc>
                <a:extLst>
                  <a:ext uri="{0D108BD9-81ED-4DB2-BD59-A6C34878D82A}">
                    <a16:rowId xmlns:a16="http://schemas.microsoft.com/office/drawing/2014/main" val="10002"/>
                  </a:ext>
                </a:extLst>
              </a:tr>
              <a:tr h="370946">
                <a:tc>
                  <a:txBody>
                    <a:bodyPr/>
                    <a:lstStyle/>
                    <a:p>
                      <a:r>
                        <a:rPr lang="en-US" sz="1800" dirty="0" smtClean="0"/>
                        <a:t>San</a:t>
                      </a:r>
                      <a:r>
                        <a:rPr lang="en-US" sz="1800" baseline="0" dirty="0" smtClean="0"/>
                        <a:t> Bernardino</a:t>
                      </a:r>
                      <a:r>
                        <a:rPr lang="en-US" sz="1800" dirty="0" smtClean="0"/>
                        <a:t> County, CA</a:t>
                      </a:r>
                      <a:endParaRPr lang="en-US" sz="2000" dirty="0"/>
                    </a:p>
                  </a:txBody>
                  <a:tcPr marT="45733" marB="45733"/>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smtClean="0"/>
                        <a:t>238</a:t>
                      </a:r>
                    </a:p>
                  </a:txBody>
                  <a:tcPr marT="45733" marB="45733"/>
                </a:tc>
                <a:extLst>
                  <a:ext uri="{0D108BD9-81ED-4DB2-BD59-A6C34878D82A}">
                    <a16:rowId xmlns:a16="http://schemas.microsoft.com/office/drawing/2014/main" val="10003"/>
                  </a:ext>
                </a:extLst>
              </a:tr>
              <a:tr h="370946">
                <a:tc>
                  <a:txBody>
                    <a:bodyPr/>
                    <a:lstStyle/>
                    <a:p>
                      <a:r>
                        <a:rPr lang="en-US" sz="1800" dirty="0" smtClean="0"/>
                        <a:t>Los Angeles County, CA</a:t>
                      </a:r>
                      <a:endParaRPr lang="en-US" sz="1800" dirty="0"/>
                    </a:p>
                  </a:txBody>
                  <a:tcPr marT="45733" marB="45733"/>
                </a:tc>
                <a:tc>
                  <a:txBody>
                    <a:bodyPr/>
                    <a:lstStyle/>
                    <a:p>
                      <a:pPr algn="r"/>
                      <a:r>
                        <a:rPr lang="en-US" sz="1800" dirty="0" smtClean="0"/>
                        <a:t>1,914</a:t>
                      </a:r>
                      <a:endParaRPr lang="en-US" sz="1800" dirty="0"/>
                    </a:p>
                  </a:txBody>
                  <a:tcPr marT="45733" marB="45733"/>
                </a:tc>
                <a:extLst>
                  <a:ext uri="{0D108BD9-81ED-4DB2-BD59-A6C34878D82A}">
                    <a16:rowId xmlns:a16="http://schemas.microsoft.com/office/drawing/2014/main" val="10004"/>
                  </a:ext>
                </a:extLst>
              </a:tr>
              <a:tr h="370946">
                <a:tc>
                  <a:txBody>
                    <a:bodyPr/>
                    <a:lstStyle/>
                    <a:p>
                      <a:r>
                        <a:rPr lang="en-US" sz="1800" dirty="0" smtClean="0"/>
                        <a:t>Ventura County, CA</a:t>
                      </a:r>
                      <a:endParaRPr lang="en-US" sz="1800" dirty="0"/>
                    </a:p>
                  </a:txBody>
                  <a:tcPr marT="45733" marB="45733"/>
                </a:tc>
                <a:tc>
                  <a:txBody>
                    <a:bodyPr/>
                    <a:lstStyle/>
                    <a:p>
                      <a:pPr algn="r"/>
                      <a:r>
                        <a:rPr lang="en-US" sz="1800" dirty="0" smtClean="0"/>
                        <a:t>-46</a:t>
                      </a:r>
                    </a:p>
                  </a:txBody>
                  <a:tcPr marT="45733" marB="45733"/>
                </a:tc>
                <a:extLst>
                  <a:ext uri="{0D108BD9-81ED-4DB2-BD59-A6C34878D82A}">
                    <a16:rowId xmlns:a16="http://schemas.microsoft.com/office/drawing/2014/main" val="10005"/>
                  </a:ext>
                </a:extLst>
              </a:tr>
            </a:tbl>
          </a:graphicData>
        </a:graphic>
      </p:graphicFrame>
      <p:sp>
        <p:nvSpPr>
          <p:cNvPr id="35890" name="TextBox 10"/>
          <p:cNvSpPr txBox="1">
            <a:spLocks noChangeArrowheads="1"/>
          </p:cNvSpPr>
          <p:nvPr/>
        </p:nvSpPr>
        <p:spPr bwMode="auto">
          <a:xfrm>
            <a:off x="849313" y="3424238"/>
            <a:ext cx="229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b="1"/>
              <a:t>Orange County, CA</a:t>
            </a:r>
          </a:p>
        </p:txBody>
      </p:sp>
      <p:pic>
        <p:nvPicPr>
          <p:cNvPr id="3589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352425"/>
            <a:ext cx="34671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3392488"/>
            <a:ext cx="34766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3" name="Picture 2"/>
          <p:cNvPicPr>
            <a:picLocks noChangeAspect="1" noChangeArrowheads="1"/>
          </p:cNvPicPr>
          <p:nvPr/>
        </p:nvPicPr>
        <p:blipFill>
          <a:blip r:embed="rId4">
            <a:extLst>
              <a:ext uri="{28A0092B-C50C-407E-A947-70E740481C1C}">
                <a14:useLocalDpi xmlns:a14="http://schemas.microsoft.com/office/drawing/2010/main" val="0"/>
              </a:ext>
            </a:extLst>
          </a:blip>
          <a:srcRect l="42635" t="58308" r="50000" b="35545"/>
          <a:stretch>
            <a:fillRect/>
          </a:stretch>
        </p:blipFill>
        <p:spPr bwMode="auto">
          <a:xfrm>
            <a:off x="7296150" y="2728913"/>
            <a:ext cx="1873250"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7663"/>
            <a:ext cx="8229600" cy="5778500"/>
          </a:xfrm>
        </p:spPr>
        <p:txBody>
          <a:bodyPr/>
          <a:lstStyle/>
          <a:p>
            <a:pPr marL="0" indent="0">
              <a:buFont typeface="Arial" charset="0"/>
              <a:buNone/>
              <a:defRPr/>
            </a:pPr>
            <a:r>
              <a:rPr lang="en-US" altLang="en-US" sz="2400" dirty="0" smtClean="0">
                <a:latin typeface="Arial" charset="0"/>
              </a:rPr>
              <a:t>For more information contact:</a:t>
            </a:r>
          </a:p>
          <a:p>
            <a:pPr marL="0" indent="0">
              <a:buFont typeface="Arial" charset="0"/>
              <a:buNone/>
              <a:defRPr/>
            </a:pPr>
            <a:r>
              <a:rPr lang="en-US" altLang="en-US" sz="2000" dirty="0" smtClean="0">
                <a:latin typeface="Arial" charset="0"/>
              </a:rPr>
              <a:t>         Journey to Work and Migration Statistical Branch </a:t>
            </a:r>
          </a:p>
          <a:p>
            <a:pPr marL="457200" lvl="1" indent="0">
              <a:buFont typeface="Arial" charset="0"/>
              <a:buNone/>
              <a:defRPr/>
            </a:pPr>
            <a:r>
              <a:rPr lang="en-US" altLang="en-US" sz="1600" dirty="0" smtClean="0">
                <a:latin typeface="Arial" charset="0"/>
              </a:rPr>
              <a:t>   (301) 763-2454 </a:t>
            </a:r>
            <a:br>
              <a:rPr lang="en-US" altLang="en-US" sz="1600" dirty="0" smtClean="0">
                <a:latin typeface="Arial" charset="0"/>
              </a:rPr>
            </a:br>
            <a:r>
              <a:rPr lang="en-US" altLang="en-US" sz="1600" dirty="0" smtClean="0">
                <a:latin typeface="Arial" charset="0"/>
              </a:rPr>
              <a:t>   </a:t>
            </a:r>
            <a:r>
              <a:rPr lang="en-US" altLang="en-US" sz="1600" dirty="0" smtClean="0">
                <a:latin typeface="Arial" charset="0"/>
                <a:hlinkClick r:id="rId2"/>
              </a:rPr>
              <a:t>sehsd.migration@census.gov</a:t>
            </a:r>
            <a:r>
              <a:rPr lang="en-US" altLang="en-US" sz="1600" dirty="0" smtClean="0">
                <a:latin typeface="Arial" charset="0"/>
              </a:rPr>
              <a:t> </a:t>
            </a:r>
            <a:r>
              <a:rPr lang="en-US" altLang="en-US" sz="1600" dirty="0">
                <a:latin typeface="Arial" charset="0"/>
              </a:rPr>
              <a:t/>
            </a:r>
            <a:br>
              <a:rPr lang="en-US" altLang="en-US" sz="1600" dirty="0">
                <a:latin typeface="Arial" charset="0"/>
              </a:rPr>
            </a:br>
            <a:r>
              <a:rPr lang="en-US" altLang="en-US" sz="1600" dirty="0" smtClean="0">
                <a:latin typeface="Arial" charset="0"/>
              </a:rPr>
              <a:t/>
            </a:r>
            <a:br>
              <a:rPr lang="en-US" altLang="en-US" sz="1600" dirty="0" smtClean="0">
                <a:latin typeface="Arial" charset="0"/>
              </a:rPr>
            </a:br>
            <a:r>
              <a:rPr lang="en-US" altLang="en-US" sz="1600" dirty="0" smtClean="0">
                <a:latin typeface="Arial" charset="0"/>
              </a:rPr>
              <a:t/>
            </a:r>
            <a:br>
              <a:rPr lang="en-US" altLang="en-US" sz="1600" dirty="0" smtClean="0">
                <a:latin typeface="Arial" charset="0"/>
              </a:rPr>
            </a:br>
            <a:r>
              <a:rPr lang="en-US" altLang="en-US" sz="1600" dirty="0" smtClean="0">
                <a:latin typeface="Arial" charset="0"/>
              </a:rPr>
              <a:t/>
            </a:r>
            <a:br>
              <a:rPr lang="en-US" altLang="en-US" sz="1600" dirty="0" smtClean="0">
                <a:latin typeface="Arial" charset="0"/>
              </a:rPr>
            </a:br>
            <a:endParaRPr lang="en-US" altLang="en-US" sz="2000" dirty="0" smtClean="0">
              <a:latin typeface="Arial" charset="0"/>
            </a:endParaRPr>
          </a:p>
          <a:p>
            <a:pPr marL="0" indent="0">
              <a:buFont typeface="Arial" charset="0"/>
              <a:buNone/>
              <a:defRPr/>
            </a:pPr>
            <a:r>
              <a:rPr lang="en-US" altLang="en-US" sz="2000" dirty="0" smtClean="0">
                <a:latin typeface="Arial" charset="0"/>
              </a:rPr>
              <a:t>Link to County-to-County Tables:</a:t>
            </a:r>
          </a:p>
          <a:p>
            <a:pPr marL="0" indent="0">
              <a:buFont typeface="Arial" charset="0"/>
              <a:buNone/>
              <a:defRPr/>
            </a:pPr>
            <a:r>
              <a:rPr lang="en-US" altLang="en-US" sz="1600" dirty="0" smtClean="0">
                <a:latin typeface="Arial" charset="0"/>
                <a:hlinkClick r:id="rId3"/>
              </a:rPr>
              <a:t>http://www.census.gov/hhes/migration/data/acs/county-to-county.html</a:t>
            </a:r>
            <a:r>
              <a:rPr lang="en-US" altLang="en-US" sz="1600" dirty="0" smtClean="0">
                <a:latin typeface="Arial" charset="0"/>
              </a:rPr>
              <a:t/>
            </a:r>
            <a:br>
              <a:rPr lang="en-US" altLang="en-US" sz="1600" dirty="0" smtClean="0">
                <a:latin typeface="Arial" charset="0"/>
              </a:rPr>
            </a:br>
            <a:r>
              <a:rPr lang="en-US" altLang="en-US" sz="1600" dirty="0" smtClean="0">
                <a:latin typeface="Arial" charset="0"/>
              </a:rPr>
              <a:t/>
            </a:r>
            <a:br>
              <a:rPr lang="en-US" altLang="en-US" sz="1600" dirty="0" smtClean="0">
                <a:latin typeface="Arial" charset="0"/>
              </a:rPr>
            </a:br>
            <a:r>
              <a:rPr lang="en-US" altLang="en-US" sz="2000" dirty="0" smtClean="0">
                <a:latin typeface="Arial" charset="0"/>
              </a:rPr>
              <a:t>Link to Census Flows Mapper:</a:t>
            </a:r>
          </a:p>
          <a:p>
            <a:pPr marL="0" indent="0">
              <a:buFont typeface="Arial" charset="0"/>
              <a:buNone/>
              <a:defRPr/>
            </a:pPr>
            <a:r>
              <a:rPr lang="en-US" altLang="en-US" sz="1600" dirty="0" smtClean="0">
                <a:latin typeface="Arial" charset="0"/>
                <a:hlinkClick r:id="rId4"/>
              </a:rPr>
              <a:t>http://flowsmapper.geo.census.gov/flowsmapper/flowsmapper.html</a:t>
            </a:r>
            <a:endParaRPr lang="en-US" altLang="en-US" sz="1600" dirty="0" smtClean="0">
              <a:latin typeface="Arial" charset="0"/>
            </a:endParaRPr>
          </a:p>
          <a:p>
            <a:pPr marL="0" indent="0">
              <a:buFont typeface="Arial" charset="0"/>
              <a:buNone/>
              <a:defRPr/>
            </a:pPr>
            <a:endParaRPr lang="en-US" altLang="en-US" sz="2000" dirty="0" smtClean="0">
              <a:latin typeface="Arial" charset="0"/>
            </a:endParaRPr>
          </a:p>
          <a:p>
            <a:pPr>
              <a:buFont typeface="Arial" charset="0"/>
              <a:buChar char="•"/>
              <a:defRPr/>
            </a:pP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p:txBody>
          <a:bodyPr/>
          <a:lstStyle/>
          <a:p>
            <a:pPr marL="0" indent="0" algn="ctr">
              <a:buFont typeface="Arial" panose="020B0604020202020204" pitchFamily="34" charset="0"/>
              <a:buNone/>
            </a:pPr>
            <a:endParaRPr lang="en-US" altLang="en-US" smtClean="0">
              <a:latin typeface="Arial" panose="020B0604020202020204" pitchFamily="34" charset="0"/>
            </a:endParaRPr>
          </a:p>
          <a:p>
            <a:pPr marL="0" indent="0" algn="ctr">
              <a:buFont typeface="Arial" panose="020B0604020202020204" pitchFamily="34" charset="0"/>
              <a:buNone/>
            </a:pPr>
            <a:endParaRPr lang="en-US" altLang="en-US" smtClean="0">
              <a:latin typeface="Arial" panose="020B0604020202020204" pitchFamily="34" charset="0"/>
            </a:endParaRPr>
          </a:p>
          <a:p>
            <a:pPr marL="0" indent="0" algn="ctr">
              <a:buFont typeface="Arial" panose="020B0604020202020204" pitchFamily="34" charset="0"/>
              <a:buNone/>
            </a:pPr>
            <a:r>
              <a:rPr lang="en-US" altLang="en-US" smtClean="0">
                <a:latin typeface="Arial" panose="020B0604020202020204" pitchFamily="34" charset="0"/>
              </a:rPr>
              <a:t>Let’s first take a look at the County-to-County Flows tables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bwMode="auto">
          <a:xfrm>
            <a:off x="-246063" y="3889375"/>
            <a:ext cx="9593263" cy="2968625"/>
          </a:xfrm>
          <a:prstGeom prst="rect">
            <a:avLst/>
          </a:prstGeom>
          <a:solidFill>
            <a:schemeClr val="bg1">
              <a:lumMod val="65000"/>
              <a:alpha val="50000"/>
            </a:schemeClr>
          </a:solidFill>
          <a:ln w="9525" cap="flat" cmpd="sng" algn="ctr">
            <a:noFill/>
            <a:prstDash val="solid"/>
            <a:round/>
            <a:headEnd type="none" w="med" len="med"/>
            <a:tailEnd type="none" w="med" len="med"/>
          </a:ln>
          <a:effectLst/>
        </p:spPr>
        <p:txBody>
          <a:bodyPr/>
          <a:lstStyle/>
          <a:p>
            <a:pPr defTabSz="914400" eaLnBrk="1" hangingPunct="1">
              <a:defRPr/>
            </a:pPr>
            <a:endParaRPr lang="en-US" sz="4400">
              <a:solidFill>
                <a:schemeClr val="tx2"/>
              </a:solidFill>
              <a:latin typeface="Arial"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4371975"/>
            <a:ext cx="84296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ubtitle 2"/>
          <p:cNvSpPr>
            <a:spLocks noGrp="1"/>
          </p:cNvSpPr>
          <p:nvPr>
            <p:ph type="subTitle" idx="1"/>
          </p:nvPr>
        </p:nvSpPr>
        <p:spPr>
          <a:xfrm>
            <a:off x="331788" y="301625"/>
            <a:ext cx="8458200" cy="3835400"/>
          </a:xfrm>
        </p:spPr>
        <p:txBody>
          <a:bodyPr>
            <a:normAutofit fontScale="92500" lnSpcReduction="10000"/>
          </a:bodyPr>
          <a:lstStyle/>
          <a:p>
            <a:pPr algn="l">
              <a:buFont typeface="Arial" charset="0"/>
              <a:buNone/>
              <a:defRPr/>
            </a:pPr>
            <a:r>
              <a:rPr lang="en-US" sz="3500" dirty="0" smtClean="0">
                <a:solidFill>
                  <a:schemeClr val="tx1"/>
                </a:solidFill>
              </a:rPr>
              <a:t>The County-to-County tables contain:</a:t>
            </a:r>
            <a:r>
              <a:rPr lang="en-US" sz="2800" dirty="0" smtClean="0">
                <a:solidFill>
                  <a:schemeClr val="tx1"/>
                </a:solidFill>
              </a:rPr>
              <a:t/>
            </a:r>
            <a:br>
              <a:rPr lang="en-US" sz="2800" dirty="0" smtClean="0">
                <a:solidFill>
                  <a:schemeClr val="tx1"/>
                </a:solidFill>
              </a:rPr>
            </a:br>
            <a:endParaRPr lang="en-US" sz="2800" dirty="0" smtClean="0">
              <a:solidFill>
                <a:schemeClr val="tx1"/>
              </a:solidFill>
            </a:endParaRPr>
          </a:p>
          <a:p>
            <a:pPr marL="457200" indent="-457200" algn="l">
              <a:buFont typeface="Arial" panose="020B0604020202020204" pitchFamily="34" charset="0"/>
              <a:buChar char="•"/>
              <a:defRPr/>
            </a:pPr>
            <a:r>
              <a:rPr lang="en-US" sz="2400" dirty="0" smtClean="0">
                <a:solidFill>
                  <a:srgbClr val="FF0000"/>
                </a:solidFill>
              </a:rPr>
              <a:t>FIPS Codes for both origination and destination counties</a:t>
            </a:r>
            <a:br>
              <a:rPr lang="en-US" sz="2400" dirty="0" smtClean="0">
                <a:solidFill>
                  <a:srgbClr val="FF0000"/>
                </a:solidFill>
              </a:rPr>
            </a:br>
            <a:endParaRPr lang="en-US" sz="2400" dirty="0" smtClean="0">
              <a:solidFill>
                <a:srgbClr val="FF0000"/>
              </a:solidFill>
            </a:endParaRPr>
          </a:p>
          <a:p>
            <a:pPr marL="457200" indent="-457200" algn="l">
              <a:buFont typeface="Arial" panose="020B0604020202020204" pitchFamily="34" charset="0"/>
              <a:buChar char="•"/>
              <a:defRPr/>
            </a:pPr>
            <a:r>
              <a:rPr lang="en-US" sz="2400" dirty="0" smtClean="0">
                <a:solidFill>
                  <a:srgbClr val="92D050"/>
                </a:solidFill>
              </a:rPr>
              <a:t>Code for breakdown of characteristics (values are listed in table footnotes)</a:t>
            </a:r>
            <a:br>
              <a:rPr lang="en-US" sz="2400" dirty="0" smtClean="0">
                <a:solidFill>
                  <a:srgbClr val="92D050"/>
                </a:solidFill>
              </a:rPr>
            </a:br>
            <a:endParaRPr lang="en-US" sz="2400" dirty="0" smtClean="0">
              <a:solidFill>
                <a:srgbClr val="92D050"/>
              </a:solidFill>
            </a:endParaRPr>
          </a:p>
          <a:p>
            <a:pPr marL="457200" indent="-457200" algn="l">
              <a:buFont typeface="Arial" panose="020B0604020202020204" pitchFamily="34" charset="0"/>
              <a:buChar char="•"/>
              <a:defRPr/>
            </a:pPr>
            <a:r>
              <a:rPr lang="en-US" sz="2400" dirty="0" smtClean="0">
                <a:solidFill>
                  <a:srgbClr val="FFC000"/>
                </a:solidFill>
              </a:rPr>
              <a:t>Name of the destination county (current residence)</a:t>
            </a:r>
            <a:br>
              <a:rPr lang="en-US" sz="2400" dirty="0" smtClean="0">
                <a:solidFill>
                  <a:srgbClr val="FFC000"/>
                </a:solidFill>
              </a:rPr>
            </a:br>
            <a:endParaRPr lang="en-US" sz="2400" dirty="0" smtClean="0">
              <a:solidFill>
                <a:srgbClr val="FFC000"/>
              </a:solidFill>
            </a:endParaRPr>
          </a:p>
          <a:p>
            <a:pPr marL="457200" indent="-457200" algn="l">
              <a:buFont typeface="Arial" panose="020B0604020202020204" pitchFamily="34" charset="0"/>
              <a:buChar char="•"/>
              <a:defRPr/>
            </a:pPr>
            <a:r>
              <a:rPr lang="en-US" sz="2400" dirty="0" smtClean="0">
                <a:solidFill>
                  <a:srgbClr val="00B0F0"/>
                </a:solidFill>
              </a:rPr>
              <a:t>Summary statistics and MOE for the destination county</a:t>
            </a:r>
            <a:endParaRPr lang="en-US" sz="2400" dirty="0">
              <a:solidFill>
                <a:srgbClr val="00B0F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bwMode="auto">
          <a:xfrm>
            <a:off x="-246063" y="3889375"/>
            <a:ext cx="9593263" cy="2968625"/>
          </a:xfrm>
          <a:prstGeom prst="rect">
            <a:avLst/>
          </a:prstGeom>
          <a:solidFill>
            <a:schemeClr val="bg1">
              <a:lumMod val="65000"/>
              <a:alpha val="50000"/>
            </a:schemeClr>
          </a:solidFill>
          <a:ln w="9525" cap="flat" cmpd="sng" algn="ctr">
            <a:noFill/>
            <a:prstDash val="solid"/>
            <a:round/>
            <a:headEnd type="none" w="med" len="med"/>
            <a:tailEnd type="none" w="med" len="med"/>
          </a:ln>
          <a:effectLst/>
        </p:spPr>
        <p:txBody>
          <a:bodyPr/>
          <a:lstStyle/>
          <a:p>
            <a:pPr defTabSz="914400" eaLnBrk="1" hangingPunct="1">
              <a:defRPr/>
            </a:pPr>
            <a:endParaRPr lang="en-US" sz="4400">
              <a:solidFill>
                <a:schemeClr val="tx2"/>
              </a:solidFill>
              <a:latin typeface="Arial" charset="0"/>
            </a:endParaRP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4494213"/>
            <a:ext cx="6248400" cy="171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425" y="4503738"/>
            <a:ext cx="1371600" cy="166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bwMode="auto">
          <a:xfrm>
            <a:off x="228600" y="303213"/>
            <a:ext cx="8458200"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0" indent="0" algn="ctr" defTabSz="457200" rtl="0" eaLnBrk="0" fontAlgn="base" hangingPunct="0">
              <a:spcBef>
                <a:spcPct val="20000"/>
              </a:spcBef>
              <a:spcAft>
                <a:spcPct val="0"/>
              </a:spcAft>
              <a:buClr>
                <a:srgbClr val="1C5696"/>
              </a:buClr>
              <a:buFont typeface="Arial" charset="0"/>
              <a:buNone/>
              <a:defRPr sz="3200" kern="1200">
                <a:solidFill>
                  <a:schemeClr val="tx1">
                    <a:tint val="75000"/>
                  </a:schemeClr>
                </a:solidFill>
                <a:latin typeface="Arial"/>
                <a:ea typeface="+mn-ea"/>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Arial"/>
                <a:ea typeface="+mn-ea"/>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mn-ea"/>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Arial"/>
                <a:ea typeface="+mn-ea"/>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Arial"/>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r>
              <a:rPr lang="en-US" dirty="0" smtClean="0">
                <a:solidFill>
                  <a:schemeClr val="tx1"/>
                </a:solidFill>
              </a:rPr>
              <a:t>The County-to-County tables contain:</a:t>
            </a:r>
            <a:r>
              <a:rPr lang="en-US" sz="2800" dirty="0" smtClean="0">
                <a:solidFill>
                  <a:schemeClr val="tx1"/>
                </a:solidFill>
              </a:rPr>
              <a:t/>
            </a:r>
            <a:br>
              <a:rPr lang="en-US" sz="2800" dirty="0" smtClean="0">
                <a:solidFill>
                  <a:schemeClr val="tx1"/>
                </a:solidFill>
              </a:rPr>
            </a:br>
            <a:endParaRPr lang="en-US" sz="2800" dirty="0" smtClean="0">
              <a:solidFill>
                <a:schemeClr val="tx1"/>
              </a:solidFill>
            </a:endParaRPr>
          </a:p>
          <a:p>
            <a:pPr marL="342900" indent="-342900" algn="l">
              <a:buFont typeface="Arial" panose="020B0604020202020204" pitchFamily="34" charset="0"/>
              <a:buChar char="•"/>
              <a:tabLst>
                <a:tab pos="463550" algn="l"/>
              </a:tabLst>
              <a:defRPr/>
            </a:pPr>
            <a:r>
              <a:rPr lang="en-US" sz="2400" dirty="0" smtClean="0">
                <a:solidFill>
                  <a:schemeClr val="accent2"/>
                </a:solidFill>
              </a:rPr>
              <a:t>Name of the origin county (previous residence)</a:t>
            </a:r>
            <a:br>
              <a:rPr lang="en-US" sz="2400" dirty="0" smtClean="0">
                <a:solidFill>
                  <a:schemeClr val="accent2"/>
                </a:solidFill>
              </a:rPr>
            </a:br>
            <a:endParaRPr lang="en-US" sz="2400" dirty="0" smtClean="0">
              <a:solidFill>
                <a:schemeClr val="accent2"/>
              </a:solidFill>
            </a:endParaRPr>
          </a:p>
          <a:p>
            <a:pPr marL="342900" indent="-342900" algn="l">
              <a:buFont typeface="Arial" panose="020B0604020202020204" pitchFamily="34" charset="0"/>
              <a:buChar char="•"/>
              <a:defRPr/>
            </a:pPr>
            <a:r>
              <a:rPr lang="en-US" sz="2400" dirty="0" smtClean="0">
                <a:solidFill>
                  <a:schemeClr val="accent4"/>
                </a:solidFill>
              </a:rPr>
              <a:t>Summary statistics and MOE for the origin county (previous residence)</a:t>
            </a:r>
            <a:br>
              <a:rPr lang="en-US" sz="2400" dirty="0" smtClean="0">
                <a:solidFill>
                  <a:schemeClr val="accent4"/>
                </a:solidFill>
              </a:rPr>
            </a:br>
            <a:endParaRPr lang="en-US" sz="2400" dirty="0" smtClean="0">
              <a:solidFill>
                <a:schemeClr val="accent4"/>
              </a:solidFill>
            </a:endParaRPr>
          </a:p>
          <a:p>
            <a:pPr marL="342900" indent="-342900" algn="l">
              <a:buFont typeface="Arial" panose="020B0604020202020204" pitchFamily="34" charset="0"/>
              <a:buChar char="•"/>
              <a:defRPr/>
            </a:pPr>
            <a:r>
              <a:rPr lang="en-US" sz="2400" dirty="0" smtClean="0">
                <a:solidFill>
                  <a:schemeClr val="accent5"/>
                </a:solidFill>
              </a:rPr>
              <a:t>The estimate and MOE for the flow from the origination county to the destination county </a:t>
            </a:r>
            <a:r>
              <a:rPr lang="en-US" sz="2000" dirty="0" smtClean="0">
                <a:solidFill>
                  <a:schemeClr val="accent5"/>
                </a:solidFill>
              </a:rPr>
              <a:t/>
            </a:r>
            <a:br>
              <a:rPr lang="en-US" sz="2000" dirty="0" smtClean="0">
                <a:solidFill>
                  <a:schemeClr val="accent5"/>
                </a:solidFill>
              </a:rPr>
            </a:br>
            <a:endParaRPr lang="en-US" sz="2000" dirty="0">
              <a:solidFill>
                <a:schemeClr val="accent5"/>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txBox="1">
            <a:spLocks/>
          </p:cNvSpPr>
          <p:nvPr/>
        </p:nvSpPr>
        <p:spPr bwMode="auto">
          <a:xfrm>
            <a:off x="457200" y="2063750"/>
            <a:ext cx="8229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buFont typeface="Arial" panose="020B0604020202020204" pitchFamily="34" charset="0"/>
              <a:buNone/>
            </a:pPr>
            <a:r>
              <a:rPr lang="en-US" altLang="en-US" sz="2800">
                <a:cs typeface="Arial" panose="020B0604020202020204" pitchFamily="34" charset="0"/>
              </a:rPr>
              <a:t>Individual income and educational attainment for county flows are published in American Factfinder.</a:t>
            </a:r>
          </a:p>
          <a:p>
            <a:pPr algn="ctr">
              <a:buFont typeface="Arial" panose="020B0604020202020204" pitchFamily="34" charset="0"/>
              <a:buNone/>
            </a:pPr>
            <a:r>
              <a:rPr lang="en-US" altLang="en-US" sz="1800">
                <a:cs typeface="Arial" panose="020B0604020202020204" pitchFamily="34" charset="0"/>
              </a:rPr>
              <a:t>(www.factfinder2.census.gov)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250825" y="1519238"/>
            <a:ext cx="8723313" cy="398462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2291" name="Rectangle 5"/>
          <p:cNvSpPr>
            <a:spLocks noChangeArrowheads="1"/>
          </p:cNvSpPr>
          <p:nvPr/>
        </p:nvSpPr>
        <p:spPr bwMode="auto">
          <a:xfrm>
            <a:off x="1096963" y="146050"/>
            <a:ext cx="7327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r>
              <a:rPr lang="en-US" altLang="en-US" sz="2400">
                <a:solidFill>
                  <a:srgbClr val="C00000"/>
                </a:solidFill>
              </a:rPr>
              <a:t>There are detailed tables based on destination county (current residence) </a:t>
            </a:r>
          </a:p>
        </p:txBody>
      </p:sp>
      <p:sp>
        <p:nvSpPr>
          <p:cNvPr id="12292" name="Rectangle 1"/>
          <p:cNvSpPr>
            <a:spLocks noChangeArrowheads="1"/>
          </p:cNvSpPr>
          <p:nvPr/>
        </p:nvSpPr>
        <p:spPr bwMode="auto">
          <a:xfrm>
            <a:off x="3155950" y="1776413"/>
            <a:ext cx="1427163" cy="117475"/>
          </a:xfrm>
          <a:prstGeom prst="rect">
            <a:avLst/>
          </a:prstGeom>
          <a:solidFill>
            <a:srgbClr val="FF0000">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eaLnBrk="1" hangingPunct="1">
              <a:spcBef>
                <a:spcPct val="0"/>
              </a:spcBef>
              <a:buClrTx/>
              <a:buFontTx/>
              <a:buNone/>
            </a:pPr>
            <a:endParaRPr lang="en-US" altLang="en-US" sz="4400">
              <a:solidFill>
                <a:schemeClr val="tx2"/>
              </a:solidFill>
            </a:endParaRPr>
          </a:p>
        </p:txBody>
      </p:sp>
      <p:sp>
        <p:nvSpPr>
          <p:cNvPr id="12293" name="Down Arrow 2"/>
          <p:cNvSpPr>
            <a:spLocks noChangeArrowheads="1"/>
          </p:cNvSpPr>
          <p:nvPr/>
        </p:nvSpPr>
        <p:spPr bwMode="auto">
          <a:xfrm rot="2377723">
            <a:off x="4360863" y="1044575"/>
            <a:ext cx="442912" cy="642938"/>
          </a:xfrm>
          <a:prstGeom prst="downArrow">
            <a:avLst>
              <a:gd name="adj1" fmla="val 50000"/>
              <a:gd name="adj2" fmla="val 49906"/>
            </a:avLst>
          </a:prstGeom>
          <a:solidFill>
            <a:srgbClr val="FF0000">
              <a:alpha val="58823"/>
            </a:srgbClr>
          </a:solidFill>
          <a:ln w="9525" algn="ctr">
            <a:solidFill>
              <a:schemeClr val="tx1"/>
            </a:solidFill>
            <a:round/>
            <a:headEnd/>
            <a:tailEnd/>
          </a:ln>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eaLnBrk="1" hangingPunct="1">
              <a:spcBef>
                <a:spcPct val="0"/>
              </a:spcBef>
              <a:buClrTx/>
              <a:buFontTx/>
              <a:buNone/>
            </a:pPr>
            <a:endParaRPr lang="en-US" altLang="en-US" sz="440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srcRect/>
          <a:stretch>
            <a:fillRect/>
          </a:stretch>
        </p:blipFill>
        <p:spPr bwMode="auto">
          <a:xfrm>
            <a:off x="242888" y="1411288"/>
            <a:ext cx="8596312" cy="388937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3315" name="Rectangle 6"/>
          <p:cNvSpPr>
            <a:spLocks noChangeArrowheads="1"/>
          </p:cNvSpPr>
          <p:nvPr/>
        </p:nvSpPr>
        <p:spPr bwMode="auto">
          <a:xfrm>
            <a:off x="455613" y="347663"/>
            <a:ext cx="85566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r>
              <a:rPr lang="en-US" altLang="en-US" sz="2300">
                <a:solidFill>
                  <a:srgbClr val="C00000"/>
                </a:solidFill>
              </a:rPr>
              <a:t>…and ones based on origination county (previous residence) . </a:t>
            </a:r>
          </a:p>
        </p:txBody>
      </p:sp>
      <p:sp>
        <p:nvSpPr>
          <p:cNvPr id="13316" name="Rectangle 5"/>
          <p:cNvSpPr>
            <a:spLocks noChangeArrowheads="1"/>
          </p:cNvSpPr>
          <p:nvPr/>
        </p:nvSpPr>
        <p:spPr bwMode="auto">
          <a:xfrm>
            <a:off x="3111500" y="1635125"/>
            <a:ext cx="1563688" cy="117475"/>
          </a:xfrm>
          <a:prstGeom prst="rect">
            <a:avLst/>
          </a:prstGeom>
          <a:solidFill>
            <a:srgbClr val="FF0000">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eaLnBrk="1" hangingPunct="1">
              <a:spcBef>
                <a:spcPct val="0"/>
              </a:spcBef>
              <a:buClrTx/>
              <a:buFontTx/>
              <a:buNone/>
            </a:pPr>
            <a:endParaRPr lang="en-US" altLang="en-US" sz="4400">
              <a:solidFill>
                <a:schemeClr val="tx2"/>
              </a:solidFill>
            </a:endParaRPr>
          </a:p>
        </p:txBody>
      </p:sp>
      <p:sp>
        <p:nvSpPr>
          <p:cNvPr id="13317" name="Down Arrow 6"/>
          <p:cNvSpPr>
            <a:spLocks noChangeArrowheads="1"/>
          </p:cNvSpPr>
          <p:nvPr/>
        </p:nvSpPr>
        <p:spPr bwMode="auto">
          <a:xfrm rot="2377723">
            <a:off x="4419600" y="814388"/>
            <a:ext cx="442913" cy="644525"/>
          </a:xfrm>
          <a:prstGeom prst="downArrow">
            <a:avLst>
              <a:gd name="adj1" fmla="val 50000"/>
              <a:gd name="adj2" fmla="val 50029"/>
            </a:avLst>
          </a:prstGeom>
          <a:solidFill>
            <a:srgbClr val="FF0000">
              <a:alpha val="58823"/>
            </a:srgbClr>
          </a:solidFill>
          <a:ln w="9525" algn="ctr">
            <a:solidFill>
              <a:schemeClr val="tx1"/>
            </a:solidFill>
            <a:round/>
            <a:headEnd/>
            <a:tailEnd/>
          </a:ln>
        </p:spPr>
        <p:txBody>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eaLnBrk="1" hangingPunct="1">
              <a:spcBef>
                <a:spcPct val="0"/>
              </a:spcBef>
              <a:buClrTx/>
              <a:buFontTx/>
              <a:buNone/>
            </a:pPr>
            <a:endParaRPr lang="en-US" altLang="en-US" sz="4400">
              <a:solidFill>
                <a:schemeClr val="tx2"/>
              </a:solidFill>
            </a:endParaRPr>
          </a:p>
        </p:txBody>
      </p:sp>
      <p:sp>
        <p:nvSpPr>
          <p:cNvPr id="13318" name="TextBox 1"/>
          <p:cNvSpPr txBox="1">
            <a:spLocks noChangeArrowheads="1"/>
          </p:cNvSpPr>
          <p:nvPr/>
        </p:nvSpPr>
        <p:spPr bwMode="auto">
          <a:xfrm>
            <a:off x="242888" y="5521325"/>
            <a:ext cx="7766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C5696"/>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solidFill>
                  <a:srgbClr val="C00000"/>
                </a:solidFill>
              </a:rPr>
              <a:t>Only County-to-County Flows tables connect origin and destination.</a:t>
            </a:r>
          </a:p>
          <a:p>
            <a:pPr eaLnBrk="1" hangingPunct="1">
              <a:spcBef>
                <a:spcPct val="0"/>
              </a:spcBef>
              <a:buClrTx/>
              <a:buFontTx/>
              <a:buNone/>
            </a:pPr>
            <a:endParaRPr lang="en-US" altLang="en-US" sz="2000">
              <a:solidFill>
                <a:srgbClr val="C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030A0"/>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4400" b="0" i="0" u="none" strike="noStrike" cap="none" normalizeH="0" baseline="0" smtClean="0">
            <a:ln>
              <a:noFill/>
            </a:ln>
            <a:solidFill>
              <a:schemeClr val="tx2"/>
            </a:solidFill>
            <a:effectLst/>
            <a:latin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4395</TotalTime>
  <Words>1252</Words>
  <Application>Microsoft Office PowerPoint</Application>
  <PresentationFormat>On-screen Show (4:3)</PresentationFormat>
  <Paragraphs>293</Paragraphs>
  <Slides>32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2007-2011 American Community Survey (ACS) County-to-County Migration Flows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Census Flows Mapper  version 1.1  User Tutorial and Examples</vt:lpstr>
      <vt:lpstr>Version 1.1 has 3 New Characteristics  Based on the 2007-2011 5-yr ACS Data</vt:lpstr>
      <vt:lpstr>Tutorial Examples Using the 2007-2011 Characteristics</vt:lpstr>
      <vt:lpstr>First, let’s look at Educational Attainment</vt:lpstr>
      <vt:lpstr>Example:  Middlesex County, MA  A National View  of net Migration Flows for those with  Graduate or Professional Degrees  into and out from  Middlesex County, MA.</vt:lpstr>
      <vt:lpstr>PowerPoint Presentation</vt:lpstr>
      <vt:lpstr>Among Largest Domestic Migration with Graduate or Professional Degrees  (population 25 Years and Over)</vt:lpstr>
      <vt:lpstr>PowerPoint Presentation</vt:lpstr>
      <vt:lpstr>Example:  Middlesex County, MA  A Regional View  of Net Migration Flows for those with  Graduate or Professional Degrees  comparing Middlesex County, MA  to Suffolk County, MA</vt:lpstr>
      <vt:lpstr>Educational Attainment:  Graduate or Professional</vt:lpstr>
      <vt:lpstr>Next, let’s look at  Individual Income</vt:lpstr>
      <vt:lpstr>Example:  New York County, NY  A National View  of net Migration Flows for those with  Individual Income of $75,000 or More  into and out from  New York County, NY</vt:lpstr>
      <vt:lpstr>PowerPoint Presentation</vt:lpstr>
      <vt:lpstr>Among Largest Domestic Migration with Individual Income of $75,000 or More (population 15 Years and Over)</vt:lpstr>
      <vt:lpstr>Individual Income:  $75,000 or more</vt:lpstr>
      <vt:lpstr>Last, let’s look at  Household Income</vt:lpstr>
      <vt:lpstr>Example:  Los Angeles County, CA  A National View  of net Migration Flows for those with  Household Income of $150,000 or More  into and out from  Los Angeles County, CA</vt:lpstr>
      <vt:lpstr>PowerPoint Presentation</vt:lpstr>
      <vt:lpstr>Among Largest Domestic Migration with Household Income of $150,000 or More (population 1 year and over living in housholds)</vt:lpstr>
      <vt:lpstr>Household Income:  $150,000 or more</vt:lpstr>
      <vt:lpstr>PowerPoint Presentation</vt:lpstr>
    </vt:vector>
  </TitlesOfParts>
  <Company>DraftFCB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Hall</dc:creator>
  <cp:lastModifiedBy>Nanette Butler (CENSUS/DSD FED)</cp:lastModifiedBy>
  <cp:revision>181</cp:revision>
  <cp:lastPrinted>2013-12-19T21:40:29Z</cp:lastPrinted>
  <dcterms:created xsi:type="dcterms:W3CDTF">2011-03-08T18:45:57Z</dcterms:created>
  <dcterms:modified xsi:type="dcterms:W3CDTF">2017-10-17T14:30:13Z</dcterms:modified>
</cp:coreProperties>
</file>